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2"/>
  </p:notesMasterIdLst>
  <p:handoutMasterIdLst>
    <p:handoutMasterId r:id="rId13"/>
  </p:handoutMasterIdLst>
  <p:sldIdLst>
    <p:sldId id="281" r:id="rId3"/>
    <p:sldId id="282" r:id="rId4"/>
    <p:sldId id="278" r:id="rId5"/>
    <p:sldId id="279" r:id="rId6"/>
    <p:sldId id="275" r:id="rId7"/>
    <p:sldId id="276" r:id="rId8"/>
    <p:sldId id="277" r:id="rId9"/>
    <p:sldId id="280" r:id="rId10"/>
    <p:sldId id="283" r:id="rId11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154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35AA6117-688F-41FE-AA03-DEEF4C2A125A}" type="datetimeFigureOut">
              <a:rPr lang="en-US" altLang="en-US"/>
              <a:pPr/>
              <a:t>3/9/2016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EA3740E0-5156-45DC-9CCD-5127252541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830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016F25F-F535-4C98-AB4A-360AE51082F1}" type="datetimeFigureOut">
              <a:rPr lang="en-US" altLang="en-US"/>
              <a:pPr/>
              <a:t>3/9/2016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ACFFF0DC-C6CF-44C6-A99B-89CE6C3E76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404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482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E93897E6-1357-4043-9866-DB43A287E124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Nathan Eddy | Instrumentation Department Budget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FB197-D8DC-460B-AEC5-3FD44E368B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27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657F7DCF-7389-40FF-B9BC-F5B79EF5E87F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Nathan Eddy | Instrumentation Department Budget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379F5C12-76E0-465C-B60B-864F081638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33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41C4D243-B9E7-4543-8814-FDE8A3578DC8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Nathan Eddy | Instrumentation Department Budget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1D3225A-FDC3-4335-8E61-5D7DD51AF4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75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2CF20-FEF3-4DB4-A310-5DF894D523A7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Nathan Eddy | Instrumentation Department Budget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BB48C-747C-41FA-A6EA-F399C0B19B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618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71A6D-4EEF-4D4E-85AE-EBA310AA957A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Nathan Eddy | Instrumentation Department Budget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1022B1-1762-4D18-ADC3-3D50D4B0EF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91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FF2B-A103-4110-86C0-096BEFD2B2FC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Nathan Eddy | Instrumentation Department Budget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8BB49-2C06-4079-8FDE-AD8FDC4654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1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14D451-5D78-4499-84B3-8B9FE26BDBEC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Nathan Eddy | Instrumentation Department Budget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133423-47D9-44A0-8352-9C46F42332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43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AB0524-6561-420F-AA60-A448543095F5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Nathan Eddy | Instrumentation Department Budget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083063-6675-4856-AF80-DD93948B94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475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BF001158-1825-4EB3-B1F3-8DB2B554C079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Nathan Eddy | Instrumentation Department Budget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86B1AAF8-E638-48EA-A66E-BA3987B3B88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25F06F7C-16EC-43FE-A137-6CEFEFEAFCC3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Nathan Eddy | Instrumentation Department Budget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DA7DC11B-58B5-467E-8254-32F09ED4ADBD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</a:t>
            </a:r>
            <a:r>
              <a:rPr lang="en-US" dirty="0" smtClean="0"/>
              <a:t>Power </a:t>
            </a:r>
            <a:r>
              <a:rPr lang="en-US" dirty="0"/>
              <a:t>RF and </a:t>
            </a:r>
            <a:r>
              <a:rPr lang="en-US" dirty="0" smtClean="0"/>
              <a:t>Distribution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John </a:t>
            </a:r>
            <a:r>
              <a:rPr lang="en-US" dirty="0" smtClean="0"/>
              <a:t>Reid / Accelerator Division</a:t>
            </a:r>
          </a:p>
          <a:p>
            <a:r>
              <a:rPr lang="en-US" dirty="0" err="1" smtClean="0"/>
              <a:t>MaRie</a:t>
            </a:r>
            <a:r>
              <a:rPr lang="en-US" dirty="0" smtClean="0"/>
              <a:t> Team Visit</a:t>
            </a:r>
          </a:p>
          <a:p>
            <a:r>
              <a:rPr lang="en-US" dirty="0" smtClean="0"/>
              <a:t>March 9,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95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sz="2000" dirty="0" smtClean="0"/>
              <a:t>Four High Power 1.3 GHz RF Systems at </a:t>
            </a:r>
            <a:r>
              <a:rPr lang="en-US" sz="2000" dirty="0" smtClean="0"/>
              <a:t>NML / FAST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905886"/>
            <a:ext cx="8672513" cy="5312034"/>
          </a:xfrm>
        </p:spPr>
        <p:txBody>
          <a:bodyPr/>
          <a:lstStyle/>
          <a:p>
            <a:pPr lvl="1"/>
            <a:r>
              <a:rPr lang="en-US" altLang="en-US" sz="1600" dirty="0" smtClean="0"/>
              <a:t>5 </a:t>
            </a:r>
            <a:r>
              <a:rPr lang="en-US" altLang="en-US" sz="1600" dirty="0" err="1"/>
              <a:t>MWatt</a:t>
            </a:r>
            <a:r>
              <a:rPr lang="en-US" altLang="en-US" sz="1600" dirty="0"/>
              <a:t> </a:t>
            </a:r>
            <a:r>
              <a:rPr lang="en-US" altLang="en-US" sz="1600" dirty="0" smtClean="0"/>
              <a:t>1.3 GHz RF </a:t>
            </a:r>
            <a:r>
              <a:rPr lang="en-US" altLang="en-US" sz="1600" dirty="0"/>
              <a:t>system for </a:t>
            </a:r>
            <a:r>
              <a:rPr lang="en-US" altLang="en-US" sz="1600" dirty="0" smtClean="0"/>
              <a:t>the RF Gun </a:t>
            </a:r>
          </a:p>
          <a:p>
            <a:pPr lvl="2" indent="-285750"/>
            <a:r>
              <a:rPr lang="en-US" altLang="en-US" sz="1400" dirty="0" smtClean="0"/>
              <a:t> Klystron Thales TH2104C + </a:t>
            </a:r>
            <a:r>
              <a:rPr lang="en-US" altLang="en-US" sz="1400" dirty="0" smtClean="0"/>
              <a:t>Pulse </a:t>
            </a:r>
            <a:r>
              <a:rPr lang="en-US" altLang="en-US" sz="1400" dirty="0" smtClean="0"/>
              <a:t>Transformer</a:t>
            </a:r>
          </a:p>
          <a:p>
            <a:pPr lvl="2" indent="-285750"/>
            <a:r>
              <a:rPr lang="en-US" altLang="en-US" sz="1400" dirty="0" err="1" smtClean="0"/>
              <a:t>Fermilab</a:t>
            </a:r>
            <a:r>
              <a:rPr lang="en-US" altLang="en-US" sz="1400" dirty="0" smtClean="0"/>
              <a:t> Bouncer Modulator &amp; Charging Power Supply</a:t>
            </a:r>
          </a:p>
          <a:p>
            <a:pPr lvl="2" indent="-285750"/>
            <a:r>
              <a:rPr lang="en-US" altLang="en-US" sz="1400" dirty="0" smtClean="0"/>
              <a:t>SPA WR650 5 </a:t>
            </a:r>
            <a:r>
              <a:rPr lang="en-US" altLang="en-US" sz="1400" dirty="0" err="1" smtClean="0"/>
              <a:t>Mwatt</a:t>
            </a:r>
            <a:r>
              <a:rPr lang="en-US" altLang="en-US" sz="1400" dirty="0" smtClean="0"/>
              <a:t> Isolator</a:t>
            </a:r>
          </a:p>
          <a:p>
            <a:pPr lvl="2" indent="-285750"/>
            <a:r>
              <a:rPr lang="en-US" altLang="en-US" sz="1400" dirty="0" smtClean="0"/>
              <a:t>Fast </a:t>
            </a:r>
            <a:r>
              <a:rPr lang="en-US" altLang="en-US" sz="1400" dirty="0" smtClean="0"/>
              <a:t>Interlocks (PMT, FEP, FP,&amp; RP) </a:t>
            </a:r>
            <a:r>
              <a:rPr lang="en-US" altLang="en-US" sz="1400" dirty="0" smtClean="0"/>
              <a:t>+ PLC </a:t>
            </a:r>
            <a:r>
              <a:rPr lang="en-US" altLang="en-US" sz="1400" dirty="0" smtClean="0"/>
              <a:t>Interlocks (LCW, Temp, Vacuum, </a:t>
            </a:r>
            <a:r>
              <a:rPr lang="en-US" altLang="en-US" sz="1400" dirty="0" err="1" smtClean="0"/>
              <a:t>Cryo</a:t>
            </a:r>
            <a:r>
              <a:rPr lang="en-US" altLang="en-US" sz="1400" dirty="0" smtClean="0"/>
              <a:t>, Etc.)</a:t>
            </a:r>
            <a:endParaRPr lang="en-US" altLang="en-US" sz="1400" dirty="0"/>
          </a:p>
          <a:p>
            <a:pPr lvl="1"/>
            <a:r>
              <a:rPr lang="en-US" altLang="en-US" sz="1600" dirty="0"/>
              <a:t>300KWatt </a:t>
            </a:r>
            <a:r>
              <a:rPr lang="en-US" altLang="en-US" sz="1600" dirty="0" smtClean="0"/>
              <a:t>1.3 GHz RF </a:t>
            </a:r>
            <a:r>
              <a:rPr lang="en-US" altLang="en-US" sz="1600" dirty="0"/>
              <a:t>system for Capture Cavity I (CCI</a:t>
            </a:r>
            <a:r>
              <a:rPr lang="en-US" altLang="en-US" sz="1600" dirty="0" smtClean="0"/>
              <a:t>) </a:t>
            </a:r>
          </a:p>
          <a:p>
            <a:pPr lvl="2" indent="-285750"/>
            <a:r>
              <a:rPr lang="en-US" altLang="en-US" sz="1400" dirty="0" err="1" smtClean="0"/>
              <a:t>Valvo</a:t>
            </a:r>
            <a:r>
              <a:rPr lang="en-US" altLang="en-US" sz="1400" dirty="0" smtClean="0"/>
              <a:t>-Philips </a:t>
            </a:r>
            <a:r>
              <a:rPr lang="en-US" altLang="en-US" sz="1400" dirty="0" smtClean="0"/>
              <a:t>YK1240 300 </a:t>
            </a:r>
            <a:r>
              <a:rPr lang="en-US" altLang="en-US" sz="1400" dirty="0" err="1" smtClean="0"/>
              <a:t>kWatt</a:t>
            </a:r>
            <a:r>
              <a:rPr lang="en-US" altLang="en-US" sz="1400" dirty="0" smtClean="0"/>
              <a:t> klystron</a:t>
            </a:r>
          </a:p>
          <a:p>
            <a:pPr lvl="2" indent="-285750"/>
            <a:r>
              <a:rPr lang="en-US" altLang="en-US" sz="1400" dirty="0" err="1" smtClean="0"/>
              <a:t>Fermilab</a:t>
            </a:r>
            <a:r>
              <a:rPr lang="en-US" altLang="en-US" sz="1400" dirty="0" smtClean="0"/>
              <a:t> Series Tube pulsed modulator &amp; charging power supply</a:t>
            </a:r>
          </a:p>
          <a:p>
            <a:pPr lvl="2" indent="-285750"/>
            <a:r>
              <a:rPr lang="en-US" altLang="en-US" sz="1400" dirty="0" smtClean="0"/>
              <a:t>Circulator + Dual directional couplers</a:t>
            </a:r>
            <a:endParaRPr lang="en-US" altLang="en-US" sz="1400" dirty="0" smtClean="0"/>
          </a:p>
          <a:p>
            <a:pPr lvl="2" indent="-285750"/>
            <a:r>
              <a:rPr lang="en-US" altLang="en-US" sz="1400" dirty="0" smtClean="0"/>
              <a:t>Fast </a:t>
            </a:r>
            <a:r>
              <a:rPr lang="en-US" altLang="en-US" sz="1400" dirty="0" smtClean="0"/>
              <a:t>interlocks </a:t>
            </a:r>
            <a:r>
              <a:rPr lang="en-US" altLang="en-US" sz="1400" dirty="0" smtClean="0"/>
              <a:t>(PMT</a:t>
            </a:r>
            <a:r>
              <a:rPr lang="en-US" altLang="en-US" sz="1400" dirty="0"/>
              <a:t>, FEP, FP,&amp; RP) &amp; </a:t>
            </a:r>
            <a:r>
              <a:rPr lang="en-US" altLang="en-US" sz="1400" dirty="0" smtClean="0"/>
              <a:t>PLC </a:t>
            </a:r>
            <a:r>
              <a:rPr lang="en-US" altLang="en-US" sz="1400" dirty="0"/>
              <a:t>interlocks (LCW, Temp, Vacuum, </a:t>
            </a:r>
            <a:r>
              <a:rPr lang="en-US" altLang="en-US" sz="1400" dirty="0" err="1" smtClean="0"/>
              <a:t>Cryo</a:t>
            </a:r>
            <a:r>
              <a:rPr lang="en-US" altLang="en-US" sz="1400" dirty="0" smtClean="0"/>
              <a:t>, Etc.)</a:t>
            </a:r>
            <a:endParaRPr lang="en-US" altLang="en-US" sz="1400" dirty="0" smtClean="0"/>
          </a:p>
          <a:p>
            <a:pPr lvl="1"/>
            <a:r>
              <a:rPr lang="en-US" altLang="en-US" sz="1600" dirty="0" smtClean="0"/>
              <a:t>300 </a:t>
            </a:r>
            <a:r>
              <a:rPr lang="en-US" altLang="en-US" sz="1600" dirty="0" err="1"/>
              <a:t>KWatt</a:t>
            </a:r>
            <a:r>
              <a:rPr lang="en-US" altLang="en-US" sz="1600" dirty="0"/>
              <a:t> </a:t>
            </a:r>
            <a:r>
              <a:rPr lang="en-US" altLang="en-US" sz="1600" dirty="0" smtClean="0"/>
              <a:t>1.3 GHz RF </a:t>
            </a:r>
            <a:r>
              <a:rPr lang="en-US" altLang="en-US" sz="1600" dirty="0"/>
              <a:t>system for Capture Cavity II (CCII) </a:t>
            </a:r>
            <a:r>
              <a:rPr lang="en-US" altLang="en-US" sz="1600" dirty="0" smtClean="0"/>
              <a:t>–</a:t>
            </a:r>
          </a:p>
          <a:p>
            <a:pPr lvl="2" indent="-285750"/>
            <a:r>
              <a:rPr lang="en-US" altLang="en-US" sz="1400" dirty="0" err="1" smtClean="0"/>
              <a:t>Valvo</a:t>
            </a:r>
            <a:r>
              <a:rPr lang="en-US" altLang="en-US" sz="1400" dirty="0" smtClean="0"/>
              <a:t>-Philips </a:t>
            </a:r>
            <a:r>
              <a:rPr lang="en-US" altLang="en-US" sz="1400" dirty="0"/>
              <a:t>YK1240 300 </a:t>
            </a:r>
            <a:r>
              <a:rPr lang="en-US" altLang="en-US" sz="1400" dirty="0" err="1"/>
              <a:t>kWatt</a:t>
            </a:r>
            <a:r>
              <a:rPr lang="en-US" altLang="en-US" sz="1400" dirty="0"/>
              <a:t> klystron</a:t>
            </a:r>
          </a:p>
          <a:p>
            <a:pPr lvl="2" indent="-285750"/>
            <a:r>
              <a:rPr lang="en-US" altLang="en-US" sz="1400" dirty="0" err="1"/>
              <a:t>Fermilab</a:t>
            </a:r>
            <a:r>
              <a:rPr lang="en-US" altLang="en-US" sz="1400" dirty="0"/>
              <a:t> Series Tube pulsed modulator &amp; charging power supply</a:t>
            </a:r>
          </a:p>
          <a:p>
            <a:pPr lvl="2" indent="-285750"/>
            <a:r>
              <a:rPr lang="en-US" altLang="en-US" sz="1400" dirty="0"/>
              <a:t>Circulator + Dual directional couplers</a:t>
            </a:r>
          </a:p>
          <a:p>
            <a:pPr lvl="2" indent="-285750"/>
            <a:r>
              <a:rPr lang="en-US" altLang="en-US" sz="1400" dirty="0" smtClean="0"/>
              <a:t>Fast </a:t>
            </a:r>
            <a:r>
              <a:rPr lang="en-US" altLang="en-US" sz="1400" dirty="0"/>
              <a:t>interlocks (PMT, FEP, FP,&amp; RP) &amp; PLC interlocks (LCW, Temp, Vacuum, </a:t>
            </a:r>
            <a:r>
              <a:rPr lang="en-US" altLang="en-US" sz="1400" dirty="0" err="1" smtClean="0"/>
              <a:t>Cryo</a:t>
            </a:r>
            <a:r>
              <a:rPr lang="en-US" altLang="en-US" sz="1400" dirty="0" smtClean="0"/>
              <a:t>, Etc</a:t>
            </a:r>
            <a:r>
              <a:rPr lang="en-US" altLang="en-US" sz="1400" dirty="0"/>
              <a:t>.)</a:t>
            </a:r>
          </a:p>
          <a:p>
            <a:pPr lvl="1"/>
            <a:r>
              <a:rPr lang="en-US" altLang="en-US" sz="1600" dirty="0" smtClean="0"/>
              <a:t>5 </a:t>
            </a:r>
            <a:r>
              <a:rPr lang="en-US" altLang="en-US" sz="1600" dirty="0" err="1"/>
              <a:t>MWatt</a:t>
            </a:r>
            <a:r>
              <a:rPr lang="en-US" altLang="en-US" sz="1600" dirty="0"/>
              <a:t> </a:t>
            </a:r>
            <a:r>
              <a:rPr lang="en-US" altLang="en-US" sz="1600" dirty="0" err="1"/>
              <a:t>rf</a:t>
            </a:r>
            <a:r>
              <a:rPr lang="en-US" altLang="en-US" sz="1600" dirty="0"/>
              <a:t> system for </a:t>
            </a:r>
            <a:r>
              <a:rPr lang="en-US" altLang="en-US" sz="1600" dirty="0" err="1"/>
              <a:t>Cryomodule</a:t>
            </a:r>
            <a:r>
              <a:rPr lang="en-US" altLang="en-US" sz="1600" dirty="0"/>
              <a:t> # 1 test – Can be upgraded to a 10MW klystron. </a:t>
            </a:r>
          </a:p>
          <a:p>
            <a:pPr lvl="2" indent="-285750"/>
            <a:r>
              <a:rPr lang="en-US" altLang="en-US" sz="1400" dirty="0"/>
              <a:t>Klystron Thales </a:t>
            </a:r>
            <a:r>
              <a:rPr lang="en-US" altLang="en-US" sz="1400" dirty="0" smtClean="0"/>
              <a:t>TH2104C + </a:t>
            </a:r>
            <a:r>
              <a:rPr lang="en-US" altLang="en-US" sz="1400" dirty="0" smtClean="0"/>
              <a:t>Pulse </a:t>
            </a:r>
            <a:r>
              <a:rPr lang="en-US" altLang="en-US" sz="1400" dirty="0" smtClean="0"/>
              <a:t>Transformer</a:t>
            </a:r>
            <a:endParaRPr lang="en-US" altLang="en-US" sz="1400" dirty="0"/>
          </a:p>
          <a:p>
            <a:pPr lvl="2" indent="-285750"/>
            <a:r>
              <a:rPr lang="en-US" altLang="en-US" sz="1400" dirty="0" err="1" smtClean="0"/>
              <a:t>Fermilab</a:t>
            </a:r>
            <a:r>
              <a:rPr lang="en-US" altLang="en-US" sz="1400" dirty="0" smtClean="0"/>
              <a:t> </a:t>
            </a:r>
            <a:r>
              <a:rPr lang="en-US" altLang="en-US" sz="1400" dirty="0"/>
              <a:t>Bouncer Modulator &amp; Charging Power Supply</a:t>
            </a:r>
          </a:p>
          <a:p>
            <a:pPr lvl="2" indent="-285750"/>
            <a:r>
              <a:rPr lang="en-US" altLang="en-US" sz="1400" dirty="0"/>
              <a:t>SPA WR650 5 </a:t>
            </a:r>
            <a:r>
              <a:rPr lang="en-US" altLang="en-US" sz="1400" dirty="0" err="1"/>
              <a:t>Mwatt</a:t>
            </a:r>
            <a:r>
              <a:rPr lang="en-US" altLang="en-US" sz="1400" dirty="0"/>
              <a:t> Isolator</a:t>
            </a:r>
          </a:p>
          <a:p>
            <a:pPr lvl="2" indent="-285750"/>
            <a:r>
              <a:rPr lang="en-US" altLang="en-US" sz="1400" dirty="0"/>
              <a:t>Fast Interlocks (PMT, FEP, FP,&amp; RP) + PLC Interlocks (LCW, Temp, Vacuum, </a:t>
            </a:r>
            <a:r>
              <a:rPr lang="en-US" altLang="en-US" sz="1400" dirty="0" err="1" smtClean="0"/>
              <a:t>Cryo</a:t>
            </a:r>
            <a:r>
              <a:rPr lang="en-US" altLang="en-US" sz="1400" dirty="0" smtClean="0"/>
              <a:t>, Etc</a:t>
            </a:r>
            <a:r>
              <a:rPr lang="en-US" altLang="en-US" sz="1400" dirty="0"/>
              <a:t>.)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97E6-1357-4043-9866-DB43A287E124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6275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High Power RF &amp; Distribution     J. Reid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B197-D8DC-460B-AEC5-3FD44E368B9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325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19" y="132787"/>
            <a:ext cx="8686800" cy="641739"/>
          </a:xfrm>
        </p:spPr>
        <p:txBody>
          <a:bodyPr/>
          <a:lstStyle/>
          <a:p>
            <a:r>
              <a:rPr lang="en-US" sz="2000" dirty="0" smtClean="0"/>
              <a:t>5 </a:t>
            </a:r>
            <a:r>
              <a:rPr lang="en-US" sz="2000" dirty="0" err="1" smtClean="0"/>
              <a:t>Mwatt</a:t>
            </a:r>
            <a:r>
              <a:rPr lang="en-US" sz="2000" dirty="0" smtClean="0"/>
              <a:t> 1.3GHz Thales TH2104C Klystron with Pulse </a:t>
            </a:r>
            <a:r>
              <a:rPr lang="en-US" sz="2000" dirty="0" smtClean="0"/>
              <a:t>Transformer, Oil Tank, &amp; Waveguide Isolator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27" y="973831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97E6-1357-4043-9866-DB43A287E124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High Power RF &amp; Distribution     J. Reid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B197-D8DC-460B-AEC5-3FD44E368B9E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60776" y="1728908"/>
            <a:ext cx="158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Waveguide</a:t>
            </a:r>
          </a:p>
          <a:p>
            <a:r>
              <a:rPr lang="en-US" sz="1800" dirty="0" smtClean="0"/>
              <a:t>Isolator 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06071" y="1859536"/>
            <a:ext cx="2635623" cy="1002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0776" y="2612571"/>
            <a:ext cx="114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TH2104C Klystron</a:t>
            </a:r>
            <a:endParaRPr lang="en-US" sz="1800" dirty="0"/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1506071" y="2935737"/>
            <a:ext cx="4764100" cy="610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0776" y="3634734"/>
            <a:ext cx="1386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Pulse Transformer + Oil Tank</a:t>
            </a:r>
            <a:endParaRPr lang="en-US" sz="1800" dirty="0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1747266" y="4096399"/>
            <a:ext cx="3792922" cy="936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92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5 </a:t>
            </a:r>
            <a:r>
              <a:rPr lang="en-US" sz="2000" dirty="0" err="1" smtClean="0"/>
              <a:t>Mwatt</a:t>
            </a:r>
            <a:r>
              <a:rPr lang="en-US" sz="2000" dirty="0" smtClean="0"/>
              <a:t> Klystron Modulator and Charging Supply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31" y="1064000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97E6-1357-4043-9866-DB43A287E124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High Power RF &amp; Distribution     J. Reid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B197-D8DC-460B-AEC5-3FD44E368B9E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3812799"/>
            <a:ext cx="155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Charging Power Supply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13647" y="3634548"/>
            <a:ext cx="3826649" cy="5686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599" y="1994792"/>
            <a:ext cx="138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Bouncer Modulator</a:t>
            </a:r>
            <a:endParaRPr lang="en-US" sz="1800" dirty="0"/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1613646" y="2317958"/>
            <a:ext cx="1705857" cy="817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33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41739"/>
          </a:xfrm>
        </p:spPr>
        <p:txBody>
          <a:bodyPr/>
          <a:lstStyle/>
          <a:p>
            <a:pPr algn="ctr"/>
            <a:r>
              <a:rPr lang="en-US" dirty="0"/>
              <a:t>W</a:t>
            </a:r>
            <a:r>
              <a:rPr lang="en-US" dirty="0" smtClean="0"/>
              <a:t>R-650 Waveguide Distribution Twin Pack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3-09-2016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6275" y="6515100"/>
            <a:ext cx="2589439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High Power RF &amp; Distribution     J. Reid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225A-FDC3-4335-8E61-5D7DD51AF4AA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9444" y="927194"/>
            <a:ext cx="8672513" cy="498786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CplrTestStdFin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2" y="1583365"/>
            <a:ext cx="43013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plrTestStdB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201" y="1583365"/>
            <a:ext cx="397946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6731" y="875479"/>
            <a:ext cx="7407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SLAC Collaboration – Design &amp; Deliver Distribution System</a:t>
            </a:r>
          </a:p>
          <a:p>
            <a:r>
              <a:rPr lang="en-US" sz="2000" dirty="0" smtClean="0"/>
              <a:t>4 Twin Packs required for an 8 cavity </a:t>
            </a:r>
            <a:r>
              <a:rPr lang="en-US" sz="2000" dirty="0" err="1" smtClean="0"/>
              <a:t>cryomodule</a:t>
            </a:r>
            <a:r>
              <a:rPr lang="en-US" sz="2000" dirty="0" smtClean="0"/>
              <a:t> assembly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69232" y="5444133"/>
            <a:ext cx="968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Hybrid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519827" y="5430250"/>
            <a:ext cx="119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Circulator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009499" y="5430250"/>
            <a:ext cx="143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High Power Phase Shifter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567543" y="3564547"/>
            <a:ext cx="782668" cy="19618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0"/>
          </p:cNvCxnSpPr>
          <p:nvPr/>
        </p:nvCxnSpPr>
        <p:spPr>
          <a:xfrm flipV="1">
            <a:off x="2727957" y="4433687"/>
            <a:ext cx="679079" cy="9965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519827" y="3918224"/>
            <a:ext cx="767864" cy="1608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66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FAST - 1.3 GHz Waveguide Distribution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2-15-2016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B197-D8DC-460B-AEC5-3FD44E368B9E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745403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1625631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300 </a:t>
            </a:r>
            <a:r>
              <a:rPr lang="en-US" sz="2000" dirty="0" err="1" smtClean="0"/>
              <a:t>kWatt</a:t>
            </a:r>
            <a:r>
              <a:rPr lang="en-US" sz="2000" dirty="0" smtClean="0"/>
              <a:t> Modulator &amp; Charging PS for YK1240 1.3GHz Klystron 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" y="936308"/>
            <a:ext cx="4876800" cy="3657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97E6-1357-4043-9866-DB43A287E124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High Power RF &amp; Distribution     J. Reid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B197-D8DC-460B-AEC5-3FD44E368B9E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8" name="Content Placeholder 6" descr="300KW - 5 mega watt systems 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4315" y="936308"/>
            <a:ext cx="3540125" cy="4727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14315" y="5663883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Valvo</a:t>
            </a:r>
            <a:r>
              <a:rPr lang="en-US" sz="1600" dirty="0" smtClean="0"/>
              <a:t>-Philips YK1240 Klystron with Solenoid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806760" y="4677341"/>
            <a:ext cx="2229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Modulator + Charging Supply/Capacitor Bank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5043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LCLS-II Testing at CMTS</a:t>
            </a:r>
            <a:endParaRPr lang="en-US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8" y="866255"/>
            <a:ext cx="773877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97E6-1357-4043-9866-DB43A287E124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High Power RF &amp; Distribution     J. Reid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B197-D8DC-460B-AEC5-3FD44E368B9E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960504" y="5985862"/>
            <a:ext cx="670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SSA’s with waveguide to </a:t>
            </a:r>
            <a:r>
              <a:rPr lang="en-US" sz="1800" dirty="0" err="1" smtClean="0"/>
              <a:t>cryomodule</a:t>
            </a:r>
            <a:r>
              <a:rPr lang="en-US" sz="1800" dirty="0" smtClean="0"/>
              <a:t>, one SSA per cavity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1303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Summary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 smtClean="0"/>
              <a:t>Fermilab</a:t>
            </a:r>
            <a:r>
              <a:rPr lang="en-US" sz="2000" dirty="0" smtClean="0"/>
              <a:t> has designed, developed, and demonstrated high power 1.3GHz RF systems to operate SRF cavities at NML / FAST.</a:t>
            </a:r>
          </a:p>
          <a:p>
            <a:r>
              <a:rPr lang="en-US" sz="2000" dirty="0" smtClean="0"/>
              <a:t>Worked with collaborators (SLAC) to develop waveguide distribution system for 8 cavity </a:t>
            </a:r>
            <a:r>
              <a:rPr lang="en-US" sz="2000" dirty="0" err="1" smtClean="0"/>
              <a:t>cryomodule</a:t>
            </a:r>
            <a:r>
              <a:rPr lang="en-US" sz="2000" dirty="0" smtClean="0"/>
              <a:t> for CM operation at NML / FAST.</a:t>
            </a:r>
          </a:p>
          <a:p>
            <a:r>
              <a:rPr lang="en-US" sz="2000" dirty="0" smtClean="0"/>
              <a:t>High power RF for LCLS-II </a:t>
            </a:r>
            <a:r>
              <a:rPr lang="en-US" sz="2000" dirty="0" err="1" smtClean="0"/>
              <a:t>cryomodule</a:t>
            </a:r>
            <a:r>
              <a:rPr lang="en-US" sz="2000" dirty="0" smtClean="0"/>
              <a:t> testing at CMTS.</a:t>
            </a:r>
          </a:p>
          <a:p>
            <a:r>
              <a:rPr lang="en-US" sz="2000" dirty="0" smtClean="0"/>
              <a:t>Expertise in high power RF systems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97E6-1357-4043-9866-DB43A287E124}" type="datetime1">
              <a:rPr lang="en-US" altLang="en-US" smtClean="0"/>
              <a:t>3/9/2016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High Power RF &amp; Distribution     J. Reid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B197-D8DC-460B-AEC5-3FD44E368B9E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16537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Temp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FermilabTempate</Template>
  <TotalTime>118940</TotalTime>
  <Words>500</Words>
  <Application>Microsoft Office PowerPoint</Application>
  <PresentationFormat>On-screen Show (4:3)</PresentationFormat>
  <Paragraphs>76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ＭＳ Ｐゴシック</vt:lpstr>
      <vt:lpstr>ＭＳ Ｐゴシック</vt:lpstr>
      <vt:lpstr>Arial</vt:lpstr>
      <vt:lpstr>Calibri</vt:lpstr>
      <vt:lpstr>Helvetica</vt:lpstr>
      <vt:lpstr>FermilabTempate</vt:lpstr>
      <vt:lpstr>Fermilab: Footer Only</vt:lpstr>
      <vt:lpstr>High Power RF and Distribution </vt:lpstr>
      <vt:lpstr> Four High Power 1.3 GHz RF Systems at NML / FAST</vt:lpstr>
      <vt:lpstr>5 Mwatt 1.3GHz Thales TH2104C Klystron with Pulse Transformer, Oil Tank, &amp; Waveguide Isolator</vt:lpstr>
      <vt:lpstr>5 Mwatt Klystron Modulator and Charging Supply</vt:lpstr>
      <vt:lpstr>WR-650 Waveguide Distribution Twin Pack </vt:lpstr>
      <vt:lpstr>FAST - 1.3 GHz Waveguide Distribution System</vt:lpstr>
      <vt:lpstr>300 kWatt Modulator &amp; Charging PS for YK1240 1.3GHz Klystron </vt:lpstr>
      <vt:lpstr>LCLS-II Testing at CMTS</vt:lpstr>
      <vt:lpstr>Summary</vt:lpstr>
    </vt:vector>
  </TitlesOfParts>
  <Company>Fermilab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Dept Fy16 fy17 Budget</dc:title>
  <dc:creator>John S. Reid x4984 01512N</dc:creator>
  <cp:lastModifiedBy>John S. Reid x4984 01512N</cp:lastModifiedBy>
  <cp:revision>125</cp:revision>
  <cp:lastPrinted>2016-03-09T14:19:24Z</cp:lastPrinted>
  <dcterms:created xsi:type="dcterms:W3CDTF">2014-12-17T13:45:40Z</dcterms:created>
  <dcterms:modified xsi:type="dcterms:W3CDTF">2016-03-09T14:58:12Z</dcterms:modified>
</cp:coreProperties>
</file>