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  <p:sldMasterId id="2147484092" r:id="rId3"/>
    <p:sldMasterId id="2147484094" r:id="rId4"/>
    <p:sldMasterId id="2147484126" r:id="rId5"/>
    <p:sldMasterId id="2147484128" r:id="rId6"/>
    <p:sldMasterId id="2147484131" r:id="rId7"/>
  </p:sldMasterIdLst>
  <p:notesMasterIdLst>
    <p:notesMasterId r:id="rId20"/>
  </p:notesMasterIdLst>
  <p:handoutMasterIdLst>
    <p:handoutMasterId r:id="rId21"/>
  </p:handoutMasterIdLst>
  <p:sldIdLst>
    <p:sldId id="391" r:id="rId8"/>
    <p:sldId id="383" r:id="rId9"/>
    <p:sldId id="378" r:id="rId10"/>
    <p:sldId id="385" r:id="rId11"/>
    <p:sldId id="395" r:id="rId12"/>
    <p:sldId id="381" r:id="rId13"/>
    <p:sldId id="382" r:id="rId14"/>
    <p:sldId id="384" r:id="rId15"/>
    <p:sldId id="386" r:id="rId16"/>
    <p:sldId id="388" r:id="rId17"/>
    <p:sldId id="387" r:id="rId18"/>
    <p:sldId id="379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9C299"/>
    <a:srgbClr val="F5E1A4"/>
    <a:srgbClr val="FFD990"/>
    <a:srgbClr val="FFDEB0"/>
    <a:srgbClr val="FCE3CA"/>
    <a:srgbClr val="6D3906"/>
    <a:srgbClr val="404040"/>
    <a:srgbClr val="004C97"/>
    <a:srgbClr val="505050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0" autoAdjust="0"/>
    <p:restoredTop sz="94628" autoAdjust="0"/>
  </p:normalViewPr>
  <p:slideViewPr>
    <p:cSldViewPr snapToGrid="0" snapToObjects="1">
      <p:cViewPr varScale="1">
        <p:scale>
          <a:sx n="90" d="100"/>
          <a:sy n="90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1CD8DB-593A-432F-B590-F2CE4360F12A}" type="datetimeFigureOut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A406DD7E-2DB6-4260-8DD0-7138A2311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4391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8FC4C8C-DFF7-43DB-B5AA-7329457CE430}" type="datetimeFigureOut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21304D-E8F4-4767-82C4-29BEFE34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545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304D-E8F4-4767-82C4-29BEFE34933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38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86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&amp; Content">
    <p:bg>
      <p:bgPr>
        <a:solidFill>
          <a:srgbClr val="FFDE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aseline="0">
                <a:solidFill>
                  <a:srgbClr val="6433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baseline="0">
                <a:solidFill>
                  <a:srgbClr val="404040"/>
                </a:solidFill>
              </a:defRPr>
            </a:lvl1pPr>
          </a:lstStyle>
          <a:p>
            <a:r>
              <a:rPr lang="en-US" altLang="en-US" dirty="0" smtClean="0"/>
              <a:t>10/13/2015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rgbClr val="404040"/>
                </a:solidFill>
              </a:rPr>
              <a:t>Controls FY2016 Overview</a:t>
            </a:r>
            <a:endParaRPr lang="en-US" b="1" dirty="0"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rgbClr val="404040"/>
                </a:solidFill>
              </a:defRPr>
            </a:lvl1pPr>
          </a:lstStyle>
          <a:p>
            <a:fld id="{19DEBA22-9D4F-471A-AF73-81E8370DFEC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6938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 baseline="0"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baseline="0">
                <a:solidFill>
                  <a:srgbClr val="404040"/>
                </a:solidFill>
              </a:defRPr>
            </a:lvl1pPr>
          </a:lstStyle>
          <a:p>
            <a:r>
              <a:rPr lang="en-US" altLang="en-US" dirty="0" smtClean="0"/>
              <a:t>10/13/2015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baseline="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Controls FY2016 Overview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baseline="0">
                <a:solidFill>
                  <a:srgbClr val="404040"/>
                </a:solidFill>
              </a:defRPr>
            </a:lvl1pPr>
          </a:lstStyle>
          <a:p>
            <a:fld id="{4D757BB0-3281-48B5-B643-5A46ABAE1BF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390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12C9C6DE-3A4F-4647-804A-DD637F3F26E7}" type="datetime1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7A7F72C7-DE59-4FA1-B2D1-5B4D0EC43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03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F0AC0-899C-4CC1-9593-D2542377B502}" type="datetime1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65A7C-E3E6-4C13-8727-3E69BA129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97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6EF75-2798-4980-B586-4699892F96C5}" type="datetime1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B8819-1F09-4907-B9BF-E65D2C8556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7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293F4-B3F0-4C28-9598-F2A3D7186247}" type="datetime1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97573-A27E-4F30-A967-C7DB105F5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88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64022-447F-4688-8FAA-E3F2FE96AC79}" type="datetime1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83B00-F21E-4CB5-AF4B-11081CED3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7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D7C5D-4085-43F1-A90B-D521F094FF18}" type="datetime1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3CA2E-DA51-4857-B1B9-C71031B1E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76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1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178C025-BBA7-493B-B562-65C558264DE7}" type="datetime1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0341AD-869D-4247-8876-6691BF2089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E1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4A28327-0F51-4721-9DF2-55C38C79F241}" type="datetime1">
              <a:rPr lang="en-US" altLang="en-US"/>
              <a:pPr/>
              <a:t>3/8/2016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DED7019-0617-41DC-AF62-7724AD38E98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8/25/2015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Werkema | Mu2e Project Overview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CAD9957C-3030-401A-8F32-E4763C32CA1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049437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smtClean="0">
                <a:ea typeface="ＭＳ Ｐゴシック" charset="0"/>
              </a:rPr>
              <a:t>8/25/2015</a:t>
            </a:r>
            <a:endParaRPr lang="en-US">
              <a:ea typeface="ＭＳ Ｐゴシック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DE" smtClean="0">
                <a:ea typeface="ＭＳ Ｐゴシック" charset="0"/>
              </a:rPr>
              <a:t>S. Werkema | Mu2e Project Overview</a:t>
            </a:r>
            <a:endParaRPr lang="en-US" b="1">
              <a:ea typeface="ＭＳ Ｐゴシック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62C15F7-22DB-1448-B34D-3F8D2909FD0C}" type="slidenum">
              <a:rPr lang="en-US" smtClean="0">
                <a:ea typeface="ＭＳ Ｐゴシック" charset="0"/>
              </a:rPr>
              <a:pPr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529" y="6114990"/>
            <a:ext cx="80663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154D81"/>
                </a:solidFill>
                <a:ea typeface="ＭＳ Ｐゴシック" charset="0"/>
                <a:cs typeface="Helvetica"/>
              </a:rPr>
              <a:t>Mu2e</a:t>
            </a:r>
            <a:endParaRPr lang="en-US" sz="2000" b="1">
              <a:solidFill>
                <a:srgbClr val="154D81"/>
              </a:solidFill>
              <a:ea typeface="ＭＳ Ｐゴシック" charset="0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529" y="6114990"/>
            <a:ext cx="80663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154D81"/>
                </a:solidFill>
                <a:ea typeface="ＭＳ Ｐゴシック" charset="0"/>
                <a:cs typeface="Helvetica"/>
              </a:rPr>
              <a:t>Mu2e</a:t>
            </a:r>
            <a:endParaRPr lang="en-US" sz="2000" b="1">
              <a:solidFill>
                <a:srgbClr val="154D81"/>
              </a:solidFill>
              <a:ea typeface="ＭＳ Ｐゴシック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5761143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 smtClean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09.04.15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Headley |  LBNF: CD-3A and Beyond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21888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 smtClean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MM.DD.YY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34008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09.04.15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A. Marchionni | Beamline, beam monitoring, target and horns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UNElogoFINAL5.6.15_noType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008" y="6499785"/>
            <a:ext cx="541970" cy="2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05399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58850" y="37116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i="0" kern="1200" baseline="0">
                <a:solidFill>
                  <a:srgbClr val="004C97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anose="020B0600070205080204" pitchFamily="34" charset="-128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anose="020B0600070205080204" pitchFamily="34" charset="-128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anose="020B0600070205080204" pitchFamily="34" charset="-128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mtClean="0"/>
              <a:t>Fermilab Control System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958850" y="49934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4C97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Jim Patrick - AD/Controls</a:t>
            </a:r>
          </a:p>
          <a:p>
            <a:r>
              <a:rPr lang="en-US" dirty="0" err="1" smtClean="0"/>
              <a:t>MaRIE</a:t>
            </a:r>
            <a:r>
              <a:rPr lang="en-US" dirty="0" smtClean="0"/>
              <a:t> Meeting</a:t>
            </a:r>
          </a:p>
          <a:p>
            <a:r>
              <a:rPr lang="en-US" dirty="0" smtClean="0"/>
              <a:t>March 9,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2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NOvA</a:t>
            </a:r>
            <a:r>
              <a:rPr lang="en-US" dirty="0" smtClean="0"/>
              <a:t> Experiment Slow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Detector power supplies</a:t>
            </a:r>
          </a:p>
          <a:p>
            <a:r>
              <a:rPr lang="en-US" dirty="0" smtClean="0"/>
              <a:t>Rack and environmental monitoring</a:t>
            </a:r>
          </a:p>
          <a:p>
            <a:r>
              <a:rPr lang="en-US" dirty="0" smtClean="0"/>
              <a:t>Two parts</a:t>
            </a:r>
          </a:p>
          <a:p>
            <a:pPr lvl="1"/>
            <a:r>
              <a:rPr lang="en-US" dirty="0" smtClean="0"/>
              <a:t>Part runs on data acquisition system hardware and buses</a:t>
            </a:r>
          </a:p>
          <a:p>
            <a:pPr lvl="2"/>
            <a:r>
              <a:rPr lang="en-US" dirty="0" smtClean="0"/>
              <a:t>EPICS – done by experiment DAQ group and not us</a:t>
            </a:r>
          </a:p>
          <a:p>
            <a:pPr lvl="2"/>
            <a:r>
              <a:rPr lang="en-US" dirty="0" smtClean="0"/>
              <a:t>IOCs with Control System Studio for user interface</a:t>
            </a:r>
          </a:p>
          <a:p>
            <a:pPr lvl="1"/>
            <a:r>
              <a:rPr lang="en-US" dirty="0" smtClean="0"/>
              <a:t>Remainder is ACNET and done by us</a:t>
            </a:r>
          </a:p>
          <a:p>
            <a:pPr lvl="2"/>
            <a:r>
              <a:rPr lang="en-US" dirty="0" smtClean="0"/>
              <a:t>All synoptic displays, no custom applications</a:t>
            </a:r>
          </a:p>
          <a:p>
            <a:pPr lvl="2"/>
            <a:r>
              <a:rPr lang="en-US" dirty="0" smtClean="0"/>
              <a:t>Independent installation in Minnesota – “ACNET in a Box”</a:t>
            </a:r>
          </a:p>
          <a:p>
            <a:pPr lvl="1"/>
            <a:r>
              <a:rPr lang="en-US" dirty="0" smtClean="0"/>
              <a:t>We wrote a gateway and do get some EPICS data into </a:t>
            </a:r>
            <a:r>
              <a:rPr lang="en-US" dirty="0" smtClean="0"/>
              <a:t>ACNET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3/9/2016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404040"/>
                </a:solidFill>
              </a:rPr>
              <a:t>Fermilab</a:t>
            </a:r>
            <a:r>
              <a:rPr lang="en-US" b="1" dirty="0">
                <a:solidFill>
                  <a:srgbClr val="404040"/>
                </a:solidFill>
              </a:rPr>
              <a:t> Control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0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Projects &amp; the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PIP-II accelerator is a substantial controls project</a:t>
            </a:r>
          </a:p>
          <a:p>
            <a:r>
              <a:rPr lang="en-US" dirty="0" smtClean="0"/>
              <a:t>Considerable infrastructure modernization is needed to support PIP-II and existing complex for decades to come</a:t>
            </a:r>
          </a:p>
          <a:p>
            <a:pPr lvl="1"/>
            <a:r>
              <a:rPr lang="en-US" dirty="0" smtClean="0"/>
              <a:t>Timing System</a:t>
            </a:r>
          </a:p>
          <a:p>
            <a:pPr lvl="1"/>
            <a:r>
              <a:rPr lang="en-US" dirty="0" smtClean="0"/>
              <a:t>Communication protocol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ully support EPICS front-ends?</a:t>
            </a:r>
          </a:p>
          <a:p>
            <a:pPr lvl="1"/>
            <a:r>
              <a:rPr lang="en-US" dirty="0" smtClean="0"/>
              <a:t>Hardware platforms – which new ones to support?</a:t>
            </a:r>
          </a:p>
          <a:p>
            <a:pPr lvl="1"/>
            <a:r>
              <a:rPr lang="en-US" dirty="0" smtClean="0"/>
              <a:t>Front-end processors and field equipment</a:t>
            </a:r>
          </a:p>
          <a:p>
            <a:pPr lvl="1"/>
            <a:r>
              <a:rPr lang="en-US" dirty="0" smtClean="0"/>
              <a:t>Middle layer services – alarms, logging etc.</a:t>
            </a:r>
          </a:p>
          <a:p>
            <a:pPr lvl="2"/>
            <a:r>
              <a:rPr lang="en-US" dirty="0" smtClean="0"/>
              <a:t>Exploring experiment DAQ system for waveform logging</a:t>
            </a:r>
          </a:p>
          <a:p>
            <a:pPr lvl="1"/>
            <a:r>
              <a:rPr lang="en-US" dirty="0" smtClean="0"/>
              <a:t>Application environment</a:t>
            </a:r>
          </a:p>
          <a:p>
            <a:r>
              <a:rPr lang="en-US" dirty="0" smtClean="0"/>
              <a:t>PIP-II must interface well to the rest of the complex</a:t>
            </a:r>
          </a:p>
          <a:p>
            <a:pPr lvl="1"/>
            <a:r>
              <a:rPr lang="en-US" dirty="0" smtClean="0"/>
              <a:t>We can’t replace everything there all at once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3/9/2016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404040"/>
                </a:solidFill>
              </a:rPr>
              <a:t>Fermilab</a:t>
            </a:r>
            <a:r>
              <a:rPr lang="en-US" b="1" dirty="0">
                <a:solidFill>
                  <a:srgbClr val="404040"/>
                </a:solidFill>
              </a:rPr>
              <a:t> Control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support a large control system for the main complex with a variety of interleaved operational modes</a:t>
            </a:r>
          </a:p>
          <a:p>
            <a:r>
              <a:rPr lang="en-US" dirty="0" smtClean="0"/>
              <a:t>It is a mostly custom system that originated in the early 80’s but has been continually upgraded since then</a:t>
            </a:r>
          </a:p>
          <a:p>
            <a:r>
              <a:rPr lang="en-US" dirty="0" smtClean="0"/>
              <a:t>We have significant experience with EPICS</a:t>
            </a:r>
          </a:p>
          <a:p>
            <a:r>
              <a:rPr lang="en-US" dirty="0" smtClean="0"/>
              <a:t>PIP-II + major upgrades to the current complex are planned</a:t>
            </a:r>
          </a:p>
          <a:p>
            <a:r>
              <a:rPr lang="en-US" dirty="0" smtClean="0"/>
              <a:t>The control system must be upgraded for these new projects and to make the existing complex supportable for the future</a:t>
            </a:r>
          </a:p>
          <a:p>
            <a:r>
              <a:rPr lang="en-US"/>
              <a:t>P</a:t>
            </a:r>
            <a:r>
              <a:rPr lang="en-US" smtClean="0"/>
              <a:t>lanning </a:t>
            </a:r>
            <a:r>
              <a:rPr lang="en-US" dirty="0" smtClean="0"/>
              <a:t>of these upgrades is underway</a:t>
            </a:r>
          </a:p>
          <a:p>
            <a:r>
              <a:rPr lang="en-US" dirty="0" smtClean="0"/>
              <a:t>It is a good time to explore synergy with other projects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3/9/2016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404040"/>
                </a:solidFill>
              </a:rPr>
              <a:t>Fermilab</a:t>
            </a:r>
            <a:r>
              <a:rPr lang="en-US" b="1" dirty="0">
                <a:solidFill>
                  <a:srgbClr val="404040"/>
                </a:solidFill>
              </a:rPr>
              <a:t> Control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65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Scope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Complex</a:t>
            </a:r>
          </a:p>
          <a:p>
            <a:r>
              <a:rPr lang="en-US" dirty="0" smtClean="0"/>
              <a:t>Accelerator Test Facilities</a:t>
            </a:r>
          </a:p>
          <a:p>
            <a:r>
              <a:rPr lang="en-US" dirty="0" err="1" smtClean="0"/>
              <a:t>NOvA</a:t>
            </a:r>
            <a:r>
              <a:rPr lang="en-US" dirty="0" smtClean="0"/>
              <a:t> experiment slow control system</a:t>
            </a:r>
          </a:p>
          <a:p>
            <a:r>
              <a:rPr lang="en-US" dirty="0" smtClean="0"/>
              <a:t>Future Projects (PIP-II)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3/9/2016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404040"/>
                </a:solidFill>
              </a:rPr>
              <a:t>Fermilab</a:t>
            </a:r>
            <a:r>
              <a:rPr lang="en-US" b="1" dirty="0" smtClean="0">
                <a:solidFill>
                  <a:srgbClr val="404040"/>
                </a:solidFill>
              </a:rPr>
              <a:t> Control System</a:t>
            </a:r>
            <a:endParaRPr lang="en-US" b="1" dirty="0"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73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Control System (ACNET)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Unified system for the entire complex</a:t>
            </a:r>
          </a:p>
          <a:p>
            <a:pPr lvl="1"/>
            <a:r>
              <a:rPr lang="en-US" dirty="0" smtClean="0"/>
              <a:t>All accelerators, all machine and technical equipment</a:t>
            </a:r>
          </a:p>
          <a:p>
            <a:pPr lvl="1"/>
            <a:r>
              <a:rPr lang="en-US" dirty="0" smtClean="0"/>
              <a:t>Common console manager can launch any application</a:t>
            </a:r>
          </a:p>
          <a:p>
            <a:pPr lvl="1"/>
            <a:r>
              <a:rPr lang="en-US" dirty="0" smtClean="0"/>
              <a:t>Common software frameworks</a:t>
            </a:r>
          </a:p>
          <a:p>
            <a:pPr lvl="1"/>
            <a:r>
              <a:rPr lang="en-US" dirty="0" smtClean="0"/>
              <a:t>Common timing system</a:t>
            </a:r>
          </a:p>
          <a:p>
            <a:r>
              <a:rPr lang="en-US" dirty="0" smtClean="0"/>
              <a:t>Three tier system</a:t>
            </a:r>
          </a:p>
          <a:p>
            <a:pPr lvl="1"/>
            <a:r>
              <a:rPr lang="en-US" dirty="0" smtClean="0"/>
              <a:t>Applications, central services, front-ends</a:t>
            </a:r>
          </a:p>
          <a:p>
            <a:r>
              <a:rPr lang="en-US" dirty="0"/>
              <a:t>C</a:t>
            </a:r>
            <a:r>
              <a:rPr lang="en-US" dirty="0" smtClean="0"/>
              <a:t>ustom system developed for the </a:t>
            </a:r>
            <a:r>
              <a:rPr lang="en-US" dirty="0" err="1" smtClean="0"/>
              <a:t>Tevatron</a:t>
            </a:r>
            <a:r>
              <a:rPr lang="en-US" dirty="0" smtClean="0"/>
              <a:t> in early 80’s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3/9/2016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404040"/>
                </a:solidFill>
              </a:rPr>
              <a:t>Fermilab</a:t>
            </a:r>
            <a:r>
              <a:rPr lang="en-US" b="1" dirty="0" smtClean="0">
                <a:solidFill>
                  <a:srgbClr val="404040"/>
                </a:solidFill>
              </a:rPr>
              <a:t> Control System</a:t>
            </a:r>
            <a:endParaRPr lang="en-US" b="1" dirty="0"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2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architecture</a:t>
            </a:r>
          </a:p>
          <a:p>
            <a:pPr lvl="1"/>
            <a:r>
              <a:rPr lang="en-US" dirty="0" smtClean="0"/>
              <a:t>Many major upgrades over the years w/same core architecture</a:t>
            </a:r>
          </a:p>
          <a:p>
            <a:pPr lvl="1"/>
            <a:r>
              <a:rPr lang="en-US" dirty="0" smtClean="0"/>
              <a:t>Almost all computers and much hardware</a:t>
            </a:r>
            <a:endParaRPr lang="en-US" dirty="0"/>
          </a:p>
          <a:p>
            <a:r>
              <a:rPr lang="en-US" dirty="0"/>
              <a:t>Supports simultaneous operation of variety of beam </a:t>
            </a:r>
            <a:r>
              <a:rPr lang="en-US" dirty="0" smtClean="0"/>
              <a:t>modes</a:t>
            </a:r>
          </a:p>
          <a:p>
            <a:pPr lvl="1"/>
            <a:r>
              <a:rPr lang="en-US" dirty="0" smtClean="0"/>
              <a:t>Timing system and much infrastructure to support this</a:t>
            </a:r>
          </a:p>
          <a:p>
            <a:r>
              <a:rPr lang="en-US" dirty="0"/>
              <a:t>Custom communication protocol (ACNET)</a:t>
            </a:r>
          </a:p>
          <a:p>
            <a:pPr lvl="1"/>
            <a:r>
              <a:rPr lang="en-US" dirty="0"/>
              <a:t>Supports data request on any timing event (+delay)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/>
              <a:t>blocks of high rate readings (Fast Time Plot request)</a:t>
            </a:r>
          </a:p>
          <a:p>
            <a:r>
              <a:rPr lang="en-US" dirty="0" smtClean="0"/>
              <a:t>Custom </a:t>
            </a:r>
            <a:r>
              <a:rPr lang="en-US" dirty="0"/>
              <a:t>timing system</a:t>
            </a:r>
          </a:p>
          <a:p>
            <a:pPr lvl="1"/>
            <a:r>
              <a:rPr lang="en-US" dirty="0"/>
              <a:t>TCLK – event link</a:t>
            </a:r>
          </a:p>
          <a:p>
            <a:pPr lvl="2"/>
            <a:r>
              <a:rPr lang="en-US" dirty="0"/>
              <a:t>Central Timeline Generator (TLG</a:t>
            </a:r>
            <a:r>
              <a:rPr lang="en-US" dirty="0" smtClean="0"/>
              <a:t>) + remotely generated events</a:t>
            </a:r>
            <a:endParaRPr lang="en-US" dirty="0"/>
          </a:p>
          <a:p>
            <a:pPr lvl="1"/>
            <a:r>
              <a:rPr lang="en-US" dirty="0" smtClean="0"/>
              <a:t>MDAT </a:t>
            </a:r>
            <a:r>
              <a:rPr lang="en-US" dirty="0"/>
              <a:t>– “fast” data link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3/9/2016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404040"/>
                </a:solidFill>
              </a:rPr>
              <a:t>Fermilab</a:t>
            </a:r>
            <a:r>
              <a:rPr lang="en-US" b="1" dirty="0" smtClean="0">
                <a:solidFill>
                  <a:srgbClr val="404040"/>
                </a:solidFill>
              </a:rPr>
              <a:t> Control System</a:t>
            </a:r>
            <a:endParaRPr lang="en-US" b="1" dirty="0"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14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Fermilab</a:t>
            </a:r>
            <a:r>
              <a:rPr lang="en-US" altLang="en-US" dirty="0" smtClean="0"/>
              <a:t> Accelerator </a:t>
            </a:r>
            <a:r>
              <a:rPr lang="en-US" altLang="en-US" dirty="0" smtClean="0"/>
              <a:t>Complex – Collider Era</a:t>
            </a:r>
            <a:endParaRPr lang="en-US" altLang="en-US" dirty="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702" name="Text Box 6"/>
          <p:cNvSpPr txBox="1">
            <a:spLocks noChangeArrowheads="1"/>
          </p:cNvSpPr>
          <p:nvPr/>
        </p:nvSpPr>
        <p:spPr bwMode="auto">
          <a:xfrm>
            <a:off x="3429000" y="1981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E1"/>
                </a:solidFill>
                <a:latin typeface="Arial Unicode MS" panose="020B0604020202020204" pitchFamily="34" charset="-128"/>
              </a:rPr>
              <a:t>NUMI</a:t>
            </a:r>
          </a:p>
        </p:txBody>
      </p:sp>
      <p:sp>
        <p:nvSpPr>
          <p:cNvPr id="413704" name="Text Box 8"/>
          <p:cNvSpPr txBox="1">
            <a:spLocks noChangeArrowheads="1"/>
          </p:cNvSpPr>
          <p:nvPr/>
        </p:nvSpPr>
        <p:spPr bwMode="auto">
          <a:xfrm>
            <a:off x="457200" y="3200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E1"/>
                </a:solidFill>
                <a:latin typeface="Arial Unicode MS" panose="020B0604020202020204" pitchFamily="34" charset="-128"/>
              </a:rPr>
              <a:t>Recycler</a:t>
            </a:r>
          </a:p>
        </p:txBody>
      </p:sp>
      <p:sp>
        <p:nvSpPr>
          <p:cNvPr id="413707" name="Text Box 11"/>
          <p:cNvSpPr txBox="1">
            <a:spLocks noChangeArrowheads="1"/>
          </p:cNvSpPr>
          <p:nvPr/>
        </p:nvSpPr>
        <p:spPr bwMode="auto">
          <a:xfrm>
            <a:off x="1905000" y="21336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FFE1"/>
                </a:solidFill>
                <a:latin typeface="Arial Unicode MS" panose="020B0604020202020204" pitchFamily="34" charset="-128"/>
              </a:rPr>
              <a:t>miniBooNE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" y="2362200"/>
            <a:ext cx="5562600" cy="3357563"/>
            <a:chOff x="96" y="1488"/>
            <a:chExt cx="3504" cy="2115"/>
          </a:xfrm>
        </p:grpSpPr>
        <p:sp>
          <p:nvSpPr>
            <p:cNvPr id="21515" name="Text Box 5"/>
            <p:cNvSpPr txBox="1">
              <a:spLocks noChangeArrowheads="1"/>
            </p:cNvSpPr>
            <p:nvPr/>
          </p:nvSpPr>
          <p:spPr bwMode="auto">
            <a:xfrm>
              <a:off x="1632" y="3312"/>
              <a:ext cx="9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FFE1"/>
                  </a:solidFill>
                  <a:latin typeface="Arial Unicode MS" panose="020B0604020202020204" pitchFamily="34" charset="-128"/>
                </a:rPr>
                <a:t>Tevatron</a:t>
              </a:r>
              <a:endParaRPr lang="en-US" altLang="en-US" b="1" dirty="0">
                <a:solidFill>
                  <a:srgbClr val="FFFFE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96" y="1488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FFE1"/>
                  </a:solidFill>
                  <a:latin typeface="Arial Unicode MS" panose="020B0604020202020204" pitchFamily="34" charset="-128"/>
                </a:rPr>
                <a:t>Main Injector</a:t>
              </a:r>
            </a:p>
          </p:txBody>
        </p:sp>
        <p:sp>
          <p:nvSpPr>
            <p:cNvPr id="21517" name="Text Box 9"/>
            <p:cNvSpPr txBox="1">
              <a:spLocks noChangeArrowheads="1"/>
            </p:cNvSpPr>
            <p:nvPr/>
          </p:nvSpPr>
          <p:spPr bwMode="auto">
            <a:xfrm>
              <a:off x="2736" y="1488"/>
              <a:ext cx="8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FFE1"/>
                  </a:solidFill>
                  <a:latin typeface="Arial Unicode MS" panose="020B0604020202020204" pitchFamily="34" charset="-128"/>
                </a:rPr>
                <a:t>Linac</a:t>
              </a:r>
            </a:p>
          </p:txBody>
        </p:sp>
        <p:sp>
          <p:nvSpPr>
            <p:cNvPr id="21518" name="Text Box 10"/>
            <p:cNvSpPr txBox="1">
              <a:spLocks noChangeArrowheads="1"/>
            </p:cNvSpPr>
            <p:nvPr/>
          </p:nvSpPr>
          <p:spPr bwMode="auto">
            <a:xfrm>
              <a:off x="2496" y="1728"/>
              <a:ext cx="8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FFE1"/>
                  </a:solidFill>
                  <a:latin typeface="Arial Unicode MS" panose="020B0604020202020204" pitchFamily="34" charset="-128"/>
                </a:rPr>
                <a:t>Booster</a:t>
              </a:r>
            </a:p>
          </p:txBody>
        </p:sp>
        <p:sp>
          <p:nvSpPr>
            <p:cNvPr id="21519" name="Text Box 12"/>
            <p:cNvSpPr txBox="1">
              <a:spLocks noChangeArrowheads="1"/>
            </p:cNvSpPr>
            <p:nvPr/>
          </p:nvSpPr>
          <p:spPr bwMode="auto">
            <a:xfrm>
              <a:off x="1968" y="1488"/>
              <a:ext cx="8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FFE1"/>
                  </a:solidFill>
                  <a:latin typeface="Arial Unicode MS" panose="020B0604020202020204" pitchFamily="34" charset="-128"/>
                </a:rPr>
                <a:t>pbar</a:t>
              </a:r>
            </a:p>
          </p:txBody>
        </p:sp>
      </p:grpSp>
      <p:sp>
        <p:nvSpPr>
          <p:cNvPr id="413709" name="Text Box 13"/>
          <p:cNvSpPr txBox="1">
            <a:spLocks noChangeArrowheads="1"/>
          </p:cNvSpPr>
          <p:nvPr/>
        </p:nvSpPr>
        <p:spPr bwMode="auto">
          <a:xfrm>
            <a:off x="5410200" y="19812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E1"/>
                </a:solidFill>
                <a:latin typeface="Arial Unicode MS" panose="020B0604020202020204" pitchFamily="34" charset="-128"/>
              </a:rPr>
              <a:t>Fixed Target</a:t>
            </a:r>
          </a:p>
        </p:txBody>
      </p:sp>
      <p:sp>
        <p:nvSpPr>
          <p:cNvPr id="413710" name="Text Box 14"/>
          <p:cNvSpPr txBox="1">
            <a:spLocks noChangeArrowheads="1"/>
          </p:cNvSpPr>
          <p:nvPr/>
        </p:nvSpPr>
        <p:spPr bwMode="auto">
          <a:xfrm>
            <a:off x="457200" y="37338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FFE1"/>
                </a:solidFill>
                <a:latin typeface="Arial Unicode MS" panose="020B0604020202020204" pitchFamily="34" charset="-128"/>
              </a:rPr>
              <a:t>e-cool</a:t>
            </a:r>
          </a:p>
        </p:txBody>
      </p:sp>
    </p:spTree>
    <p:extLst>
      <p:ext uri="{BB962C8B-B14F-4D97-AF65-F5344CB8AC3E}">
        <p14:creationId xmlns:p14="http://schemas.microsoft.com/office/powerpoint/2010/main" val="137801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2" grpId="0"/>
      <p:bldP spid="413704" grpId="0"/>
      <p:bldP spid="413707" grpId="0"/>
      <p:bldP spid="413709" grpId="0"/>
      <p:bldP spid="4137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Front-ends</a:t>
            </a:r>
          </a:p>
          <a:p>
            <a:pPr lvl="1"/>
            <a:r>
              <a:rPr lang="en-US" dirty="0" smtClean="0"/>
              <a:t>Wide variety of hardware – CAMAC,  VME, GPIB, Ethernet…</a:t>
            </a:r>
          </a:p>
          <a:p>
            <a:pPr lvl="1"/>
            <a:r>
              <a:rPr lang="en-US" dirty="0" smtClean="0"/>
              <a:t>Internet Rack Monitor – turnkey ADC, DAC, digital I/O package</a:t>
            </a:r>
          </a:p>
          <a:p>
            <a:pPr lvl="1"/>
            <a:r>
              <a:rPr lang="en-US" dirty="0" smtClean="0"/>
              <a:t>HRM front-end – Modernized IRM</a:t>
            </a:r>
          </a:p>
          <a:p>
            <a:pPr lvl="1"/>
            <a:r>
              <a:rPr lang="en-US" dirty="0" smtClean="0"/>
              <a:t>VME/VxWorks front-ends</a:t>
            </a:r>
          </a:p>
          <a:p>
            <a:pPr lvl="1"/>
            <a:r>
              <a:rPr lang="en-US" dirty="0" smtClean="0"/>
              <a:t>Java “Open Access Client” (OAC) front-ends</a:t>
            </a:r>
          </a:p>
          <a:p>
            <a:pPr lvl="2"/>
            <a:r>
              <a:rPr lang="en-US" dirty="0" smtClean="0"/>
              <a:t>Non-</a:t>
            </a:r>
            <a:r>
              <a:rPr lang="en-US" dirty="0" err="1" smtClean="0"/>
              <a:t>realtime</a:t>
            </a:r>
            <a:r>
              <a:rPr lang="en-US" dirty="0" smtClean="0"/>
              <a:t>, full Linux OS + database access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ethernet</a:t>
            </a:r>
            <a:r>
              <a:rPr lang="en-US" dirty="0" smtClean="0"/>
              <a:t> connected hardware, access groups of devices</a:t>
            </a:r>
          </a:p>
          <a:p>
            <a:pPr lvl="1"/>
            <a:r>
              <a:rPr lang="en-US" dirty="0" err="1" smtClean="0"/>
              <a:t>Labview</a:t>
            </a:r>
            <a:r>
              <a:rPr lang="en-US" dirty="0" smtClean="0"/>
              <a:t> front-ends (via OPC to Java OAC)</a:t>
            </a:r>
          </a:p>
          <a:p>
            <a:pPr lvl="1"/>
            <a:r>
              <a:rPr lang="en-US" dirty="0" err="1" smtClean="0"/>
              <a:t>Erlang</a:t>
            </a:r>
            <a:r>
              <a:rPr lang="en-US" dirty="0" smtClean="0"/>
              <a:t> language front-ends</a:t>
            </a:r>
          </a:p>
          <a:p>
            <a:pPr lvl="2"/>
            <a:r>
              <a:rPr lang="en-US" dirty="0" smtClean="0"/>
              <a:t>Recent development, mainly Ethernet connected hardware</a:t>
            </a:r>
          </a:p>
          <a:p>
            <a:pPr lvl="2"/>
            <a:r>
              <a:rPr lang="en-US" dirty="0" smtClean="0"/>
              <a:t>Also runs on Linux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3/9/2016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404040"/>
                </a:solidFill>
              </a:rPr>
              <a:t>Fermilab</a:t>
            </a:r>
            <a:r>
              <a:rPr lang="en-US" b="1" dirty="0">
                <a:solidFill>
                  <a:srgbClr val="404040"/>
                </a:solidFill>
              </a:rPr>
              <a:t> Control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85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(“Middle Layer”) Services</a:t>
            </a:r>
          </a:p>
          <a:p>
            <a:pPr lvl="1"/>
            <a:r>
              <a:rPr lang="en-US" dirty="0" smtClean="0"/>
              <a:t>Custom alarm system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logging - ~80 parallel loggers</a:t>
            </a:r>
            <a:endParaRPr lang="en-US" dirty="0"/>
          </a:p>
          <a:p>
            <a:pPr lvl="1"/>
            <a:r>
              <a:rPr lang="en-US" dirty="0" smtClean="0"/>
              <a:t>Save/Restore,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“Parameter Pages”</a:t>
            </a:r>
          </a:p>
          <a:p>
            <a:pPr lvl="1"/>
            <a:r>
              <a:rPr lang="en-US" dirty="0" smtClean="0"/>
              <a:t>C/C++ based framework, (very) old graphics</a:t>
            </a:r>
          </a:p>
          <a:p>
            <a:pPr lvl="1"/>
            <a:r>
              <a:rPr lang="en-US" dirty="0" smtClean="0"/>
              <a:t>Java based framework – modern GUI</a:t>
            </a:r>
          </a:p>
          <a:p>
            <a:pPr lvl="1"/>
            <a:r>
              <a:rPr lang="en-US" dirty="0" smtClean="0"/>
              <a:t>Custom Accelerator Control Language (ACL)</a:t>
            </a:r>
          </a:p>
          <a:p>
            <a:r>
              <a:rPr lang="en-US" dirty="0" smtClean="0"/>
              <a:t>Synoptic display – drag and drop builder</a:t>
            </a:r>
          </a:p>
          <a:p>
            <a:pPr lvl="2"/>
            <a:r>
              <a:rPr lang="en-US" dirty="0" smtClean="0"/>
              <a:t>Java based, view with Java application or web browser</a:t>
            </a:r>
          </a:p>
          <a:p>
            <a:pPr lvl="2"/>
            <a:r>
              <a:rPr lang="en-US" dirty="0" smtClean="0"/>
              <a:t>Adapted by RHIC/BNL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3/9/2016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404040"/>
                </a:solidFill>
              </a:rPr>
              <a:t>Fermilab</a:t>
            </a:r>
            <a:r>
              <a:rPr lang="en-US" b="1" dirty="0">
                <a:solidFill>
                  <a:srgbClr val="404040"/>
                </a:solidFill>
              </a:rPr>
              <a:t> Control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64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Test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Intensity Neutrino Source (HINS)</a:t>
            </a:r>
          </a:p>
          <a:p>
            <a:pPr lvl="1"/>
            <a:r>
              <a:rPr lang="en-US" dirty="0" smtClean="0"/>
              <a:t>Low energy pulsed proton </a:t>
            </a:r>
            <a:r>
              <a:rPr lang="en-US" dirty="0" err="1" smtClean="0"/>
              <a:t>linac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longer active</a:t>
            </a:r>
          </a:p>
          <a:p>
            <a:r>
              <a:rPr lang="en-US" dirty="0" err="1" smtClean="0"/>
              <a:t>Fermilab</a:t>
            </a:r>
            <a:r>
              <a:rPr lang="en-US" dirty="0" smtClean="0"/>
              <a:t> Accelerator Science &amp; Technology facility (FAST)</a:t>
            </a:r>
            <a:endParaRPr lang="en-US" dirty="0"/>
          </a:p>
          <a:p>
            <a:pPr lvl="1"/>
            <a:r>
              <a:rPr lang="en-US" dirty="0"/>
              <a:t>300 MeV ILC style </a:t>
            </a:r>
            <a:r>
              <a:rPr lang="en-US" dirty="0" smtClean="0"/>
              <a:t>SC electron </a:t>
            </a:r>
            <a:r>
              <a:rPr lang="en-US" dirty="0" err="1"/>
              <a:t>linac</a:t>
            </a:r>
            <a:endParaRPr lang="en-US" dirty="0"/>
          </a:p>
          <a:p>
            <a:pPr lvl="1"/>
            <a:r>
              <a:rPr lang="en-US" dirty="0" smtClean="0"/>
              <a:t>IOTA ring </a:t>
            </a:r>
            <a:r>
              <a:rPr lang="en-US" dirty="0"/>
              <a:t>under </a:t>
            </a:r>
            <a:r>
              <a:rPr lang="en-US" dirty="0" smtClean="0"/>
              <a:t>construction</a:t>
            </a:r>
          </a:p>
          <a:p>
            <a:r>
              <a:rPr lang="en-US" dirty="0" smtClean="0"/>
              <a:t>Project X Injector Experiment (PXIE)</a:t>
            </a:r>
            <a:endParaRPr lang="en-US" dirty="0"/>
          </a:p>
          <a:p>
            <a:pPr lvl="1"/>
            <a:r>
              <a:rPr lang="en-US" dirty="0" smtClean="0"/>
              <a:t>CW capable SC proton </a:t>
            </a:r>
            <a:r>
              <a:rPr lang="en-US" dirty="0" err="1"/>
              <a:t>linac</a:t>
            </a:r>
            <a:endParaRPr lang="en-US" dirty="0"/>
          </a:p>
          <a:p>
            <a:pPr lvl="1"/>
            <a:r>
              <a:rPr lang="en-US" dirty="0"/>
              <a:t>Front end of </a:t>
            </a:r>
            <a:r>
              <a:rPr lang="en-US" dirty="0" smtClean="0"/>
              <a:t>future PIP-II </a:t>
            </a:r>
            <a:r>
              <a:rPr lang="en-US" dirty="0"/>
              <a:t>accelerator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3/9/2016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404040"/>
                </a:solidFill>
              </a:rPr>
              <a:t>Fermilab</a:t>
            </a:r>
            <a:r>
              <a:rPr lang="en-US" b="1" dirty="0">
                <a:solidFill>
                  <a:srgbClr val="404040"/>
                </a:solidFill>
              </a:rPr>
              <a:t> Control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85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Facility 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HINS and FAST started as independent EPICS systems</a:t>
            </a:r>
          </a:p>
          <a:p>
            <a:pPr lvl="1"/>
            <a:r>
              <a:rPr lang="en-US" dirty="0" smtClean="0"/>
              <a:t>Core tools + EDM and data archiver from SNS, …</a:t>
            </a:r>
          </a:p>
          <a:p>
            <a:pPr lvl="1"/>
            <a:r>
              <a:rPr lang="en-US" dirty="0" smtClean="0"/>
              <a:t>FAST was ILC test facility, other US labs expected to participate</a:t>
            </a:r>
          </a:p>
          <a:p>
            <a:r>
              <a:rPr lang="en-US" dirty="0" smtClean="0"/>
              <a:t>ILC became unlikely, external participation never happened</a:t>
            </a:r>
          </a:p>
          <a:p>
            <a:r>
              <a:rPr lang="en-US" dirty="0" smtClean="0"/>
              <a:t>Control systems were put under ACNET infrastructure</a:t>
            </a:r>
          </a:p>
          <a:p>
            <a:pPr lvl="1"/>
            <a:r>
              <a:rPr lang="en-US" dirty="0" smtClean="0"/>
              <a:t>Console manager, code management system</a:t>
            </a:r>
          </a:p>
          <a:p>
            <a:pPr lvl="1"/>
            <a:r>
              <a:rPr lang="en-US" dirty="0" smtClean="0"/>
              <a:t>EDM displays could speak ACNET as well as CA</a:t>
            </a:r>
          </a:p>
          <a:p>
            <a:r>
              <a:rPr lang="en-US" dirty="0" smtClean="0"/>
              <a:t>EPICS parts all eventually ported to ACNET</a:t>
            </a:r>
          </a:p>
          <a:p>
            <a:r>
              <a:rPr lang="en-US" dirty="0" smtClean="0"/>
              <a:t>PXIE is all ACNET</a:t>
            </a:r>
          </a:p>
          <a:p>
            <a:pPr lvl="1"/>
            <a:r>
              <a:rPr lang="en-US" dirty="0" smtClean="0"/>
              <a:t>Avoid older hardware and hardware platforms</a:t>
            </a:r>
          </a:p>
          <a:p>
            <a:pPr lvl="1"/>
            <a:r>
              <a:rPr lang="en-US" dirty="0" smtClean="0"/>
              <a:t>Avoid writing old graphics apps (use Synoptic, Java, scripts)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3/9/2016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404040"/>
                </a:solidFill>
              </a:rPr>
              <a:t>Fermilab</a:t>
            </a:r>
            <a:r>
              <a:rPr lang="en-US" b="1" dirty="0">
                <a:solidFill>
                  <a:srgbClr val="404040"/>
                </a:solidFill>
              </a:rPr>
              <a:t> Control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BA22-9D4F-471A-AF73-81E8370DFEC3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13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D-2 Review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2935</TotalTime>
  <Words>801</Words>
  <Application>Microsoft Office PowerPoint</Application>
  <PresentationFormat>On-screen Show (4:3)</PresentationFormat>
  <Paragraphs>154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 Unicode MS</vt:lpstr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1_Fermilab: Footer Only</vt:lpstr>
      <vt:lpstr>CD-2 Review</vt:lpstr>
      <vt:lpstr>LBNF Content-Footer Theme</vt:lpstr>
      <vt:lpstr>1_LBNF Content-Footer Theme</vt:lpstr>
      <vt:lpstr>2_LBNF Content-Footer Theme</vt:lpstr>
      <vt:lpstr>PowerPoint Presentation</vt:lpstr>
      <vt:lpstr>Controls Scope</vt:lpstr>
      <vt:lpstr>Fermilab Control System (ACNET)</vt:lpstr>
      <vt:lpstr>Fermilab Control System</vt:lpstr>
      <vt:lpstr>Fermilab Accelerator Complex – Collider Era</vt:lpstr>
      <vt:lpstr>Fermilab Control System</vt:lpstr>
      <vt:lpstr>Fermilab Control System</vt:lpstr>
      <vt:lpstr>Accelerator Test Facilities</vt:lpstr>
      <vt:lpstr>Test Facility Control Systems</vt:lpstr>
      <vt:lpstr>NOvA Experiment Slow Controls</vt:lpstr>
      <vt:lpstr>Future Projects &amp; the Control System</vt:lpstr>
      <vt:lpstr>Summary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James F. Patrick x2626 05670N</dc:creator>
  <cp:lastModifiedBy>James F. Patrick x2626 05670N</cp:lastModifiedBy>
  <cp:revision>140</cp:revision>
  <cp:lastPrinted>2014-01-20T19:40:21Z</cp:lastPrinted>
  <dcterms:created xsi:type="dcterms:W3CDTF">2015-10-07T17:35:37Z</dcterms:created>
  <dcterms:modified xsi:type="dcterms:W3CDTF">2016-03-09T04:50:49Z</dcterms:modified>
</cp:coreProperties>
</file>