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5"/>
  </p:notesMasterIdLst>
  <p:sldIdLst>
    <p:sldId id="281" r:id="rId2"/>
    <p:sldId id="300" r:id="rId3"/>
    <p:sldId id="326" r:id="rId4"/>
    <p:sldId id="329" r:id="rId5"/>
    <p:sldId id="327" r:id="rId6"/>
    <p:sldId id="330" r:id="rId7"/>
    <p:sldId id="331" r:id="rId8"/>
    <p:sldId id="334" r:id="rId9"/>
    <p:sldId id="333" r:id="rId10"/>
    <p:sldId id="335" r:id="rId11"/>
    <p:sldId id="319" r:id="rId12"/>
    <p:sldId id="332" r:id="rId13"/>
    <p:sldId id="336" r:id="rId14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34" autoAdjust="0"/>
    <p:restoredTop sz="89519" autoAdjust="0"/>
  </p:normalViewPr>
  <p:slideViewPr>
    <p:cSldViewPr snapToGrid="0">
      <p:cViewPr varScale="1">
        <p:scale>
          <a:sx n="111" d="100"/>
          <a:sy n="111" d="100"/>
        </p:scale>
        <p:origin x="248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C07BB-C7F3-8045-8A36-B2FD8E322DA5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F4493F-0FFB-6C4D-8435-9B2925174BDE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High</a:t>
          </a:r>
          <a:r>
            <a:rPr lang="en-US" baseline="0" dirty="0" smtClean="0">
              <a:solidFill>
                <a:schemeClr val="tx1"/>
              </a:solidFill>
            </a:rPr>
            <a:t> Q R&amp;D produced record setting performance </a:t>
          </a:r>
          <a:endParaRPr lang="en-US" dirty="0">
            <a:solidFill>
              <a:schemeClr val="tx1"/>
            </a:solidFill>
          </a:endParaRPr>
        </a:p>
      </dgm:t>
    </dgm:pt>
    <dgm:pt modelId="{615B2D24-7B6D-D449-B310-FAF018FF659B}" type="parTrans" cxnId="{410C1A11-A5AF-7C42-A021-D23130A1BDBC}">
      <dgm:prSet/>
      <dgm:spPr/>
      <dgm:t>
        <a:bodyPr/>
        <a:lstStyle/>
        <a:p>
          <a:endParaRPr lang="en-US"/>
        </a:p>
      </dgm:t>
    </dgm:pt>
    <dgm:pt modelId="{100C5041-3EBE-5344-ACF6-6BE3127D16E8}" type="sibTrans" cxnId="{410C1A11-A5AF-7C42-A021-D23130A1BDBC}">
      <dgm:prSet/>
      <dgm:spPr/>
      <dgm:t>
        <a:bodyPr/>
        <a:lstStyle/>
        <a:p>
          <a:endParaRPr lang="en-US"/>
        </a:p>
      </dgm:t>
    </dgm:pt>
    <dgm:pt modelId="{BE2978F9-8A90-734A-941B-49E2F8BA82FE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Design engineering utilized and</a:t>
          </a:r>
          <a:r>
            <a:rPr lang="en-US" baseline="0" dirty="0" smtClean="0">
              <a:solidFill>
                <a:schemeClr val="accent6">
                  <a:lumMod val="50000"/>
                </a:schemeClr>
              </a:solidFill>
            </a:rPr>
            <a:t> upgraded</a:t>
          </a:r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 proven cryomodule design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E2B593F7-CE53-364F-92BE-38E90A55EE48}" type="parTrans" cxnId="{A16632ED-4ABD-544A-8ED1-8CC705F426B1}">
      <dgm:prSet/>
      <dgm:spPr/>
      <dgm:t>
        <a:bodyPr/>
        <a:lstStyle/>
        <a:p>
          <a:endParaRPr lang="en-US"/>
        </a:p>
      </dgm:t>
    </dgm:pt>
    <dgm:pt modelId="{CA29BD48-4146-B34F-8CD2-E0243B840B46}" type="sibTrans" cxnId="{A16632ED-4ABD-544A-8ED1-8CC705F426B1}">
      <dgm:prSet/>
      <dgm:spPr/>
      <dgm:t>
        <a:bodyPr/>
        <a:lstStyle/>
        <a:p>
          <a:endParaRPr lang="en-US"/>
        </a:p>
      </dgm:t>
    </dgm:pt>
    <dgm:pt modelId="{5A19AB9A-9C9D-D64F-A4BD-01310A96D3DD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Design verification demonstrated robust</a:t>
          </a:r>
          <a:r>
            <a:rPr lang="en-US" baseline="0" dirty="0" smtClean="0">
              <a:solidFill>
                <a:schemeClr val="accent6">
                  <a:lumMod val="50000"/>
                </a:schemeClr>
              </a:solidFill>
            </a:rPr>
            <a:t> components design </a:t>
          </a:r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 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0A108D53-3847-584F-9BEA-E3CFE97F326D}" type="parTrans" cxnId="{E8FD9AB1-4621-E64C-9AC8-AED0F8A7D227}">
      <dgm:prSet/>
      <dgm:spPr/>
      <dgm:t>
        <a:bodyPr/>
        <a:lstStyle/>
        <a:p>
          <a:endParaRPr lang="en-US"/>
        </a:p>
      </dgm:t>
    </dgm:pt>
    <dgm:pt modelId="{EBB719DD-F97B-2E47-B63F-BB62F25EE641}" type="sibTrans" cxnId="{E8FD9AB1-4621-E64C-9AC8-AED0F8A7D227}">
      <dgm:prSet/>
      <dgm:spPr/>
      <dgm:t>
        <a:bodyPr/>
        <a:lstStyle/>
        <a:p>
          <a:endParaRPr lang="en-US"/>
        </a:p>
      </dgm:t>
    </dgm:pt>
    <dgm:pt modelId="{6410E8EC-E39F-D349-B0E0-EB539DB4C099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smtClean="0"/>
            <a:t>Prototype cryomodule will test system integration </a:t>
          </a:r>
          <a:endParaRPr lang="en-US" dirty="0"/>
        </a:p>
      </dgm:t>
    </dgm:pt>
    <dgm:pt modelId="{9975B2AA-630D-6142-9FEA-E77555C57079}" type="parTrans" cxnId="{6E6BBA88-DBEE-984B-85C8-60B601D551FC}">
      <dgm:prSet/>
      <dgm:spPr/>
      <dgm:t>
        <a:bodyPr/>
        <a:lstStyle/>
        <a:p>
          <a:endParaRPr lang="en-US"/>
        </a:p>
      </dgm:t>
    </dgm:pt>
    <dgm:pt modelId="{EB87E95F-715F-C642-BB4C-11ABA3FAFBED}" type="sibTrans" cxnId="{6E6BBA88-DBEE-984B-85C8-60B601D551FC}">
      <dgm:prSet/>
      <dgm:spPr/>
      <dgm:t>
        <a:bodyPr/>
        <a:lstStyle/>
        <a:p>
          <a:endParaRPr lang="en-US"/>
        </a:p>
      </dgm:t>
    </dgm:pt>
    <dgm:pt modelId="{9BC67BE2-CAC7-1745-9AD2-2511F9F38DB3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Production cryomodule utilizes</a:t>
          </a:r>
          <a:r>
            <a:rPr lang="en-US" baseline="0" dirty="0" smtClean="0"/>
            <a:t> lessons learned from prototyping</a:t>
          </a:r>
          <a:endParaRPr lang="en-US" dirty="0"/>
        </a:p>
      </dgm:t>
    </dgm:pt>
    <dgm:pt modelId="{CD301DE3-8CED-214F-9DF6-998639CA214B}" type="parTrans" cxnId="{BE278181-03F4-DD45-B274-36EAE4725AB8}">
      <dgm:prSet/>
      <dgm:spPr/>
      <dgm:t>
        <a:bodyPr/>
        <a:lstStyle/>
        <a:p>
          <a:endParaRPr lang="en-US"/>
        </a:p>
      </dgm:t>
    </dgm:pt>
    <dgm:pt modelId="{83D25869-3C86-0949-B841-716598A0EAE5}" type="sibTrans" cxnId="{BE278181-03F4-DD45-B274-36EAE4725AB8}">
      <dgm:prSet/>
      <dgm:spPr/>
      <dgm:t>
        <a:bodyPr/>
        <a:lstStyle/>
        <a:p>
          <a:endParaRPr lang="en-US"/>
        </a:p>
      </dgm:t>
    </dgm:pt>
    <dgm:pt modelId="{DE46AFE0-2528-7949-99A9-3B1E87E5C2F6}" type="pres">
      <dgm:prSet presAssocID="{171C07BB-C7F3-8045-8A36-B2FD8E322DA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8EEDE7-C522-B24C-A6E8-1E55C2D21C79}" type="pres">
      <dgm:prSet presAssocID="{171C07BB-C7F3-8045-8A36-B2FD8E322DA5}" presName="dummyMaxCanvas" presStyleCnt="0">
        <dgm:presLayoutVars/>
      </dgm:prSet>
      <dgm:spPr/>
    </dgm:pt>
    <dgm:pt modelId="{2D515100-4DCD-254C-97FB-CCBC2461CF4A}" type="pres">
      <dgm:prSet presAssocID="{171C07BB-C7F3-8045-8A36-B2FD8E322DA5}" presName="FiveNodes_1" presStyleLbl="node1" presStyleIdx="0" presStyleCnt="5" custLinFactY="-49177" custLinFactNeighborX="-55556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C68E36-5062-AB4F-8A36-A7804ADEC47F}" type="pres">
      <dgm:prSet presAssocID="{171C07BB-C7F3-8045-8A36-B2FD8E322DA5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26743-125D-644C-B0DB-A7548C6AB05B}" type="pres">
      <dgm:prSet presAssocID="{171C07BB-C7F3-8045-8A36-B2FD8E322DA5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94F38-8419-4D4B-AD56-061857401C3D}" type="pres">
      <dgm:prSet presAssocID="{171C07BB-C7F3-8045-8A36-B2FD8E322DA5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6C44D-3F06-D04C-A8F6-0E847AC3A329}" type="pres">
      <dgm:prSet presAssocID="{171C07BB-C7F3-8045-8A36-B2FD8E322DA5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E209E-DC19-9B46-852C-89597566D2B6}" type="pres">
      <dgm:prSet presAssocID="{171C07BB-C7F3-8045-8A36-B2FD8E322DA5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54F8C-0D35-3644-A898-24BA1AF9DDC0}" type="pres">
      <dgm:prSet presAssocID="{171C07BB-C7F3-8045-8A36-B2FD8E322DA5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80C4EC-38DF-8D4B-9DED-7FCC1211D07A}" type="pres">
      <dgm:prSet presAssocID="{171C07BB-C7F3-8045-8A36-B2FD8E322DA5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02FD6-8CA9-3441-8F44-09E5890533ED}" type="pres">
      <dgm:prSet presAssocID="{171C07BB-C7F3-8045-8A36-B2FD8E322DA5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611F6E-9636-EF4B-8EF4-410826A6BC78}" type="pres">
      <dgm:prSet presAssocID="{171C07BB-C7F3-8045-8A36-B2FD8E322DA5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B72DF-62DA-6941-9DA7-20EA95EA9FE0}" type="pres">
      <dgm:prSet presAssocID="{171C07BB-C7F3-8045-8A36-B2FD8E322DA5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0C87E-4B51-0D45-813C-6A3DFABEAB34}" type="pres">
      <dgm:prSet presAssocID="{171C07BB-C7F3-8045-8A36-B2FD8E322DA5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31AA59-4154-0748-A6FD-75155B131615}" type="pres">
      <dgm:prSet presAssocID="{171C07BB-C7F3-8045-8A36-B2FD8E322DA5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8B9B3-15E8-B840-9428-2BDE6FCB96E9}" type="pres">
      <dgm:prSet presAssocID="{171C07BB-C7F3-8045-8A36-B2FD8E322DA5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6BBA88-DBEE-984B-85C8-60B601D551FC}" srcId="{171C07BB-C7F3-8045-8A36-B2FD8E322DA5}" destId="{6410E8EC-E39F-D349-B0E0-EB539DB4C099}" srcOrd="3" destOrd="0" parTransId="{9975B2AA-630D-6142-9FEA-E77555C57079}" sibTransId="{EB87E95F-715F-C642-BB4C-11ABA3FAFBED}"/>
    <dgm:cxn modelId="{7D132235-CDB7-3A4A-B62D-1D754AAD2605}" type="presOf" srcId="{9BC67BE2-CAC7-1745-9AD2-2511F9F38DB3}" destId="{F5E8B9B3-15E8-B840-9428-2BDE6FCB96E9}" srcOrd="1" destOrd="0" presId="urn:microsoft.com/office/officeart/2005/8/layout/vProcess5"/>
    <dgm:cxn modelId="{954422B2-A0F2-854D-B333-22972CE26793}" type="presOf" srcId="{5A19AB9A-9C9D-D64F-A4BD-01310A96D3DD}" destId="{6410C87E-4B51-0D45-813C-6A3DFABEAB34}" srcOrd="1" destOrd="0" presId="urn:microsoft.com/office/officeart/2005/8/layout/vProcess5"/>
    <dgm:cxn modelId="{410C1A11-A5AF-7C42-A021-D23130A1BDBC}" srcId="{171C07BB-C7F3-8045-8A36-B2FD8E322DA5}" destId="{86F4493F-0FFB-6C4D-8435-9B2925174BDE}" srcOrd="0" destOrd="0" parTransId="{615B2D24-7B6D-D449-B310-FAF018FF659B}" sibTransId="{100C5041-3EBE-5344-ACF6-6BE3127D16E8}"/>
    <dgm:cxn modelId="{6A2E43A2-836A-5949-A1D3-8BE4AFC9991C}" type="presOf" srcId="{EBB719DD-F97B-2E47-B63F-BB62F25EE641}" destId="{E280C4EC-38DF-8D4B-9DED-7FCC1211D07A}" srcOrd="0" destOrd="0" presId="urn:microsoft.com/office/officeart/2005/8/layout/vProcess5"/>
    <dgm:cxn modelId="{E828D6F4-BB92-A148-BE78-993BFD6F7E17}" type="presOf" srcId="{5A19AB9A-9C9D-D64F-A4BD-01310A96D3DD}" destId="{06426743-125D-644C-B0DB-A7548C6AB05B}" srcOrd="0" destOrd="0" presId="urn:microsoft.com/office/officeart/2005/8/layout/vProcess5"/>
    <dgm:cxn modelId="{BE278181-03F4-DD45-B274-36EAE4725AB8}" srcId="{171C07BB-C7F3-8045-8A36-B2FD8E322DA5}" destId="{9BC67BE2-CAC7-1745-9AD2-2511F9F38DB3}" srcOrd="4" destOrd="0" parTransId="{CD301DE3-8CED-214F-9DF6-998639CA214B}" sibTransId="{83D25869-3C86-0949-B841-716598A0EAE5}"/>
    <dgm:cxn modelId="{84AFB657-7043-BE47-B38B-25930E9865D9}" type="presOf" srcId="{CA29BD48-4146-B34F-8CD2-E0243B840B46}" destId="{56E54F8C-0D35-3644-A898-24BA1AF9DDC0}" srcOrd="0" destOrd="0" presId="urn:microsoft.com/office/officeart/2005/8/layout/vProcess5"/>
    <dgm:cxn modelId="{E8FD9AB1-4621-E64C-9AC8-AED0F8A7D227}" srcId="{171C07BB-C7F3-8045-8A36-B2FD8E322DA5}" destId="{5A19AB9A-9C9D-D64F-A4BD-01310A96D3DD}" srcOrd="2" destOrd="0" parTransId="{0A108D53-3847-584F-9BEA-E3CFE97F326D}" sibTransId="{EBB719DD-F97B-2E47-B63F-BB62F25EE641}"/>
    <dgm:cxn modelId="{191FEDDF-68BA-1C4E-B8A0-48BB0D1951E2}" type="presOf" srcId="{BE2978F9-8A90-734A-941B-49E2F8BA82FE}" destId="{033B72DF-62DA-6941-9DA7-20EA95EA9FE0}" srcOrd="1" destOrd="0" presId="urn:microsoft.com/office/officeart/2005/8/layout/vProcess5"/>
    <dgm:cxn modelId="{3C2F4716-7267-2147-AEE9-745DDEC95C75}" type="presOf" srcId="{9BC67BE2-CAC7-1745-9AD2-2511F9F38DB3}" destId="{A9B6C44D-3F06-D04C-A8F6-0E847AC3A329}" srcOrd="0" destOrd="0" presId="urn:microsoft.com/office/officeart/2005/8/layout/vProcess5"/>
    <dgm:cxn modelId="{ED20BC0D-2D32-9E41-A276-A54BC08CE1F8}" type="presOf" srcId="{BE2978F9-8A90-734A-941B-49E2F8BA82FE}" destId="{58C68E36-5062-AB4F-8A36-A7804ADEC47F}" srcOrd="0" destOrd="0" presId="urn:microsoft.com/office/officeart/2005/8/layout/vProcess5"/>
    <dgm:cxn modelId="{914E8B1B-B524-2343-A55E-61A4296CD2E2}" type="presOf" srcId="{6410E8EC-E39F-D349-B0E0-EB539DB4C099}" destId="{4331AA59-4154-0748-A6FD-75155B131615}" srcOrd="1" destOrd="0" presId="urn:microsoft.com/office/officeart/2005/8/layout/vProcess5"/>
    <dgm:cxn modelId="{41FBC612-0766-3E4A-ABBE-B7E0BC961A0F}" type="presOf" srcId="{6410E8EC-E39F-D349-B0E0-EB539DB4C099}" destId="{C3894F38-8419-4D4B-AD56-061857401C3D}" srcOrd="0" destOrd="0" presId="urn:microsoft.com/office/officeart/2005/8/layout/vProcess5"/>
    <dgm:cxn modelId="{F5EFC3D4-2142-3145-8079-5C1A35503632}" type="presOf" srcId="{EB87E95F-715F-C642-BB4C-11ABA3FAFBED}" destId="{9AA02FD6-8CA9-3441-8F44-09E5890533ED}" srcOrd="0" destOrd="0" presId="urn:microsoft.com/office/officeart/2005/8/layout/vProcess5"/>
    <dgm:cxn modelId="{EBA9D0B9-F760-3340-B0BA-B901095C0B69}" type="presOf" srcId="{86F4493F-0FFB-6C4D-8435-9B2925174BDE}" destId="{2D515100-4DCD-254C-97FB-CCBC2461CF4A}" srcOrd="0" destOrd="0" presId="urn:microsoft.com/office/officeart/2005/8/layout/vProcess5"/>
    <dgm:cxn modelId="{7D54ACB0-0889-024E-8564-831F3A20BE09}" type="presOf" srcId="{171C07BB-C7F3-8045-8A36-B2FD8E322DA5}" destId="{DE46AFE0-2528-7949-99A9-3B1E87E5C2F6}" srcOrd="0" destOrd="0" presId="urn:microsoft.com/office/officeart/2005/8/layout/vProcess5"/>
    <dgm:cxn modelId="{A16632ED-4ABD-544A-8ED1-8CC705F426B1}" srcId="{171C07BB-C7F3-8045-8A36-B2FD8E322DA5}" destId="{BE2978F9-8A90-734A-941B-49E2F8BA82FE}" srcOrd="1" destOrd="0" parTransId="{E2B593F7-CE53-364F-92BE-38E90A55EE48}" sibTransId="{CA29BD48-4146-B34F-8CD2-E0243B840B46}"/>
    <dgm:cxn modelId="{A77273EF-47DF-134D-A358-6BDE9A47DF72}" type="presOf" srcId="{86F4493F-0FFB-6C4D-8435-9B2925174BDE}" destId="{40611F6E-9636-EF4B-8EF4-410826A6BC78}" srcOrd="1" destOrd="0" presId="urn:microsoft.com/office/officeart/2005/8/layout/vProcess5"/>
    <dgm:cxn modelId="{353C6A85-35E9-7446-AD76-0ED540476715}" type="presOf" srcId="{100C5041-3EBE-5344-ACF6-6BE3127D16E8}" destId="{2ACE209E-DC19-9B46-852C-89597566D2B6}" srcOrd="0" destOrd="0" presId="urn:microsoft.com/office/officeart/2005/8/layout/vProcess5"/>
    <dgm:cxn modelId="{94836AD6-8702-C34B-BA9F-FBDA43094AF8}" type="presParOf" srcId="{DE46AFE0-2528-7949-99A9-3B1E87E5C2F6}" destId="{668EEDE7-C522-B24C-A6E8-1E55C2D21C79}" srcOrd="0" destOrd="0" presId="urn:microsoft.com/office/officeart/2005/8/layout/vProcess5"/>
    <dgm:cxn modelId="{CEEA17F1-1984-EF4E-A218-77CBDCAB2065}" type="presParOf" srcId="{DE46AFE0-2528-7949-99A9-3B1E87E5C2F6}" destId="{2D515100-4DCD-254C-97FB-CCBC2461CF4A}" srcOrd="1" destOrd="0" presId="urn:microsoft.com/office/officeart/2005/8/layout/vProcess5"/>
    <dgm:cxn modelId="{417F3576-5BAA-0041-9331-31B39ADC6958}" type="presParOf" srcId="{DE46AFE0-2528-7949-99A9-3B1E87E5C2F6}" destId="{58C68E36-5062-AB4F-8A36-A7804ADEC47F}" srcOrd="2" destOrd="0" presId="urn:microsoft.com/office/officeart/2005/8/layout/vProcess5"/>
    <dgm:cxn modelId="{CABE98AB-7EAB-3C4B-95F2-2B8E56A164EF}" type="presParOf" srcId="{DE46AFE0-2528-7949-99A9-3B1E87E5C2F6}" destId="{06426743-125D-644C-B0DB-A7548C6AB05B}" srcOrd="3" destOrd="0" presId="urn:microsoft.com/office/officeart/2005/8/layout/vProcess5"/>
    <dgm:cxn modelId="{B064AE37-61A8-7546-AE22-E4C219D8C429}" type="presParOf" srcId="{DE46AFE0-2528-7949-99A9-3B1E87E5C2F6}" destId="{C3894F38-8419-4D4B-AD56-061857401C3D}" srcOrd="4" destOrd="0" presId="urn:microsoft.com/office/officeart/2005/8/layout/vProcess5"/>
    <dgm:cxn modelId="{762092AB-0714-1C48-B3F0-71CB377D62ED}" type="presParOf" srcId="{DE46AFE0-2528-7949-99A9-3B1E87E5C2F6}" destId="{A9B6C44D-3F06-D04C-A8F6-0E847AC3A329}" srcOrd="5" destOrd="0" presId="urn:microsoft.com/office/officeart/2005/8/layout/vProcess5"/>
    <dgm:cxn modelId="{F84F76A4-437C-7C4C-A0CD-D71814DC5E08}" type="presParOf" srcId="{DE46AFE0-2528-7949-99A9-3B1E87E5C2F6}" destId="{2ACE209E-DC19-9B46-852C-89597566D2B6}" srcOrd="6" destOrd="0" presId="urn:microsoft.com/office/officeart/2005/8/layout/vProcess5"/>
    <dgm:cxn modelId="{9C41A17A-ECB1-164B-BEFD-182BDEA25935}" type="presParOf" srcId="{DE46AFE0-2528-7949-99A9-3B1E87E5C2F6}" destId="{56E54F8C-0D35-3644-A898-24BA1AF9DDC0}" srcOrd="7" destOrd="0" presId="urn:microsoft.com/office/officeart/2005/8/layout/vProcess5"/>
    <dgm:cxn modelId="{904AFE55-CE75-2849-BEF1-7560D5A41751}" type="presParOf" srcId="{DE46AFE0-2528-7949-99A9-3B1E87E5C2F6}" destId="{E280C4EC-38DF-8D4B-9DED-7FCC1211D07A}" srcOrd="8" destOrd="0" presId="urn:microsoft.com/office/officeart/2005/8/layout/vProcess5"/>
    <dgm:cxn modelId="{87962C38-E8FE-A048-8B22-07AF9C237F55}" type="presParOf" srcId="{DE46AFE0-2528-7949-99A9-3B1E87E5C2F6}" destId="{9AA02FD6-8CA9-3441-8F44-09E5890533ED}" srcOrd="9" destOrd="0" presId="urn:microsoft.com/office/officeart/2005/8/layout/vProcess5"/>
    <dgm:cxn modelId="{E29D8291-C097-D44D-9469-90DECF3190F8}" type="presParOf" srcId="{DE46AFE0-2528-7949-99A9-3B1E87E5C2F6}" destId="{40611F6E-9636-EF4B-8EF4-410826A6BC78}" srcOrd="10" destOrd="0" presId="urn:microsoft.com/office/officeart/2005/8/layout/vProcess5"/>
    <dgm:cxn modelId="{C5F7BF32-8642-A841-B0E9-2215D60FD8DE}" type="presParOf" srcId="{DE46AFE0-2528-7949-99A9-3B1E87E5C2F6}" destId="{033B72DF-62DA-6941-9DA7-20EA95EA9FE0}" srcOrd="11" destOrd="0" presId="urn:microsoft.com/office/officeart/2005/8/layout/vProcess5"/>
    <dgm:cxn modelId="{AB1FE713-0C8E-B94A-B196-A832AB8657A3}" type="presParOf" srcId="{DE46AFE0-2528-7949-99A9-3B1E87E5C2F6}" destId="{6410C87E-4B51-0D45-813C-6A3DFABEAB34}" srcOrd="12" destOrd="0" presId="urn:microsoft.com/office/officeart/2005/8/layout/vProcess5"/>
    <dgm:cxn modelId="{778896F2-752D-FE4D-8AA1-D5B2B1749A2F}" type="presParOf" srcId="{DE46AFE0-2528-7949-99A9-3B1E87E5C2F6}" destId="{4331AA59-4154-0748-A6FD-75155B131615}" srcOrd="13" destOrd="0" presId="urn:microsoft.com/office/officeart/2005/8/layout/vProcess5"/>
    <dgm:cxn modelId="{D1DE3EC8-1846-C549-9802-C44663DB95AE}" type="presParOf" srcId="{DE46AFE0-2528-7949-99A9-3B1E87E5C2F6}" destId="{F5E8B9B3-15E8-B840-9428-2BDE6FCB96E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15100-4DCD-254C-97FB-CCBC2461CF4A}">
      <dsp:nvSpPr>
        <dsp:cNvPr id="0" name=""/>
        <dsp:cNvSpPr/>
      </dsp:nvSpPr>
      <dsp:spPr>
        <a:xfrm>
          <a:off x="0" y="0"/>
          <a:ext cx="7788296" cy="82485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High</a:t>
          </a:r>
          <a:r>
            <a:rPr lang="en-US" sz="2200" kern="1200" baseline="0" dirty="0" smtClean="0">
              <a:solidFill>
                <a:schemeClr val="tx1"/>
              </a:solidFill>
            </a:rPr>
            <a:t> Q R&amp;D produced record setting performance 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24159" y="24159"/>
        <a:ext cx="6801701" cy="776541"/>
      </dsp:txXfrm>
    </dsp:sp>
    <dsp:sp modelId="{58C68E36-5062-AB4F-8A36-A7804ADEC47F}">
      <dsp:nvSpPr>
        <dsp:cNvPr id="0" name=""/>
        <dsp:cNvSpPr/>
      </dsp:nvSpPr>
      <dsp:spPr>
        <a:xfrm>
          <a:off x="581593" y="939422"/>
          <a:ext cx="7788296" cy="82485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accent6">
                  <a:lumMod val="50000"/>
                </a:schemeClr>
              </a:solidFill>
            </a:rPr>
            <a:t>Design engineering utilized and</a:t>
          </a:r>
          <a:r>
            <a:rPr lang="en-US" sz="2200" kern="1200" baseline="0" dirty="0" smtClean="0">
              <a:solidFill>
                <a:schemeClr val="accent6">
                  <a:lumMod val="50000"/>
                </a:schemeClr>
              </a:solidFill>
            </a:rPr>
            <a:t> upgraded</a:t>
          </a:r>
          <a:r>
            <a:rPr lang="en-US" sz="2200" kern="1200" dirty="0" smtClean="0">
              <a:solidFill>
                <a:schemeClr val="accent6">
                  <a:lumMod val="50000"/>
                </a:schemeClr>
              </a:solidFill>
            </a:rPr>
            <a:t> proven cryomodule design</a:t>
          </a:r>
          <a:endParaRPr lang="en-US" sz="22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05752" y="963581"/>
        <a:ext cx="6622226" cy="776541"/>
      </dsp:txXfrm>
    </dsp:sp>
    <dsp:sp modelId="{06426743-125D-644C-B0DB-A7548C6AB05B}">
      <dsp:nvSpPr>
        <dsp:cNvPr id="0" name=""/>
        <dsp:cNvSpPr/>
      </dsp:nvSpPr>
      <dsp:spPr>
        <a:xfrm>
          <a:off x="1163187" y="1878845"/>
          <a:ext cx="7788296" cy="824859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accent6">
                  <a:lumMod val="50000"/>
                </a:schemeClr>
              </a:solidFill>
            </a:rPr>
            <a:t>Design verification demonstrated robust</a:t>
          </a:r>
          <a:r>
            <a:rPr lang="en-US" sz="2200" kern="1200" baseline="0" dirty="0" smtClean="0">
              <a:solidFill>
                <a:schemeClr val="accent6">
                  <a:lumMod val="50000"/>
                </a:schemeClr>
              </a:solidFill>
            </a:rPr>
            <a:t> components design </a:t>
          </a:r>
          <a:r>
            <a:rPr lang="en-US" sz="2200" kern="1200" dirty="0" smtClean="0">
              <a:solidFill>
                <a:schemeClr val="accent6">
                  <a:lumMod val="50000"/>
                </a:schemeClr>
              </a:solidFill>
            </a:rPr>
            <a:t> </a:t>
          </a:r>
          <a:endParaRPr lang="en-US" sz="22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187346" y="1903004"/>
        <a:ext cx="6622226" cy="776541"/>
      </dsp:txXfrm>
    </dsp:sp>
    <dsp:sp modelId="{C3894F38-8419-4D4B-AD56-061857401C3D}">
      <dsp:nvSpPr>
        <dsp:cNvPr id="0" name=""/>
        <dsp:cNvSpPr/>
      </dsp:nvSpPr>
      <dsp:spPr>
        <a:xfrm>
          <a:off x="1744780" y="2818268"/>
          <a:ext cx="7788296" cy="82485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Prototype cryomodule will test system integration </a:t>
          </a:r>
          <a:endParaRPr lang="en-US" sz="2200" kern="1200" dirty="0"/>
        </a:p>
      </dsp:txBody>
      <dsp:txXfrm>
        <a:off x="1768939" y="2842427"/>
        <a:ext cx="6622226" cy="776541"/>
      </dsp:txXfrm>
    </dsp:sp>
    <dsp:sp modelId="{A9B6C44D-3F06-D04C-A8F6-0E847AC3A329}">
      <dsp:nvSpPr>
        <dsp:cNvPr id="0" name=""/>
        <dsp:cNvSpPr/>
      </dsp:nvSpPr>
      <dsp:spPr>
        <a:xfrm>
          <a:off x="2326374" y="3757691"/>
          <a:ext cx="7788296" cy="824859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Production cryomodule utilizes</a:t>
          </a:r>
          <a:r>
            <a:rPr lang="en-US" sz="2200" kern="1200" baseline="0" dirty="0" smtClean="0"/>
            <a:t> lessons learned from prototyping</a:t>
          </a:r>
          <a:endParaRPr lang="en-US" sz="2200" kern="1200" dirty="0"/>
        </a:p>
      </dsp:txBody>
      <dsp:txXfrm>
        <a:off x="2350533" y="3781850"/>
        <a:ext cx="6622226" cy="776541"/>
      </dsp:txXfrm>
    </dsp:sp>
    <dsp:sp modelId="{2ACE209E-DC19-9B46-852C-89597566D2B6}">
      <dsp:nvSpPr>
        <dsp:cNvPr id="0" name=""/>
        <dsp:cNvSpPr/>
      </dsp:nvSpPr>
      <dsp:spPr>
        <a:xfrm>
          <a:off x="7252138" y="602605"/>
          <a:ext cx="536158" cy="536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7372774" y="602605"/>
        <a:ext cx="294886" cy="403459"/>
      </dsp:txXfrm>
    </dsp:sp>
    <dsp:sp modelId="{56E54F8C-0D35-3644-A898-24BA1AF9DDC0}">
      <dsp:nvSpPr>
        <dsp:cNvPr id="0" name=""/>
        <dsp:cNvSpPr/>
      </dsp:nvSpPr>
      <dsp:spPr>
        <a:xfrm>
          <a:off x="7833731" y="1542028"/>
          <a:ext cx="536158" cy="536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7954367" y="1542028"/>
        <a:ext cx="294886" cy="403459"/>
      </dsp:txXfrm>
    </dsp:sp>
    <dsp:sp modelId="{E280C4EC-38DF-8D4B-9DED-7FCC1211D07A}">
      <dsp:nvSpPr>
        <dsp:cNvPr id="0" name=""/>
        <dsp:cNvSpPr/>
      </dsp:nvSpPr>
      <dsp:spPr>
        <a:xfrm>
          <a:off x="8415325" y="2467703"/>
          <a:ext cx="536158" cy="536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8535961" y="2467703"/>
        <a:ext cx="294886" cy="403459"/>
      </dsp:txXfrm>
    </dsp:sp>
    <dsp:sp modelId="{9AA02FD6-8CA9-3441-8F44-09E5890533ED}">
      <dsp:nvSpPr>
        <dsp:cNvPr id="0" name=""/>
        <dsp:cNvSpPr/>
      </dsp:nvSpPr>
      <dsp:spPr>
        <a:xfrm>
          <a:off x="8996918" y="3416291"/>
          <a:ext cx="536158" cy="536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9117554" y="3416291"/>
        <a:ext cx="294886" cy="403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4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4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1B8D25F-0C05-464A-B9C2-C2EFEF9577FC}" type="datetimeFigureOut">
              <a:rPr lang="en-US" smtClean="0"/>
              <a:t>3/8/16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4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4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407C0BC-E155-4673-BFE7-36E066964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9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WS5 final assembly and QC check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C0BC-E155-4673-BFE7-36E0669649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6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9" y="1"/>
            <a:ext cx="9144019" cy="685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692" y="1147536"/>
            <a:ext cx="3236079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75267" y="3559284"/>
            <a:ext cx="10035117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075267" y="4841093"/>
            <a:ext cx="10035117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1274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/>
            </a:lvl1pPr>
          </a:lstStyle>
          <a:p>
            <a:fld id="{94E8F945-934E-4434-9EBE-8BFE903EED95}" type="datetime1">
              <a:rPr lang="en-US" altLang="en-US"/>
              <a:pPr/>
              <a:t>3/8/16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F8D73-98D2-48A4-BBC8-B0932364EAC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Wu | Scientist I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831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305820" y="4765101"/>
            <a:ext cx="566928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06067" y="4765101"/>
            <a:ext cx="5681133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304801" y="1043695"/>
            <a:ext cx="566843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6206067" y="1043695"/>
            <a:ext cx="5681135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A3CE53D9-FC04-465D-8BEB-C59AC44C30E2}" type="datetime1">
              <a:rPr lang="en-US" altLang="en-US"/>
              <a:pPr/>
              <a:t>3/8/16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7DC31EE7-C640-4B7E-B337-DE45903B27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60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043693"/>
            <a:ext cx="4037192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26611" y="1043695"/>
            <a:ext cx="7227147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E5ACBEF7-2CB4-4EC4-925A-55AA4F7B2316}" type="datetime1">
              <a:rPr lang="en-US" altLang="en-US"/>
              <a:pPr/>
              <a:t>3/8/16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7D9805B0-8157-41A6-AB27-1A871E5024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0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8765" y="1043694"/>
            <a:ext cx="11601135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6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987E24-D64A-42C5-A2EF-51E7E1C344FC}" type="datetime1">
              <a:rPr lang="en-US" altLang="en-US"/>
              <a:pPr/>
              <a:t>3/8/16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DF7A0-B0ED-429B-B39E-FE04E4836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41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6127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D70E3FB-80B2-4C65-9E2A-2FF1D4262FE8}" type="datetime1">
              <a:rPr lang="en-US" altLang="en-US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3/8/16</a:t>
            </a:fld>
            <a:endParaRPr lang="en-US" altLang="en-US">
              <a:ea typeface="MS PGothic" pitchFamily="34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5267" y="6515100"/>
            <a:ext cx="7164917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15100"/>
            <a:ext cx="5969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06D2B75-4CE7-4608-8EDB-F343E50909CD}" type="slidenum">
              <a:rPr lang="en-US" altLang="en-US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  <p:pic>
        <p:nvPicPr>
          <p:cNvPr id="1029" name="Picture 2" descr="HeaderFooter_0060314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76"/>
            <a:ext cx="12192000" cy="686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67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1317866" y="3428547"/>
            <a:ext cx="9113514" cy="17450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LCLS-2 PROJECT AT FERMILAB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smtClean="0"/>
              <a:t>   </a:t>
            </a:r>
            <a:endParaRPr lang="en-US" altLang="en-US" dirty="0" smtClean="0">
              <a:latin typeface="Helvetica" pitchFamily="12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1448493" y="5329989"/>
            <a:ext cx="10035117" cy="9543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4" charset="0"/>
              </a:rPr>
              <a:t>Genfa </a:t>
            </a:r>
            <a:r>
              <a:rPr lang="en-US" altLang="en-US" dirty="0" smtClean="0">
                <a:latin typeface="Helvetica" pitchFamily="124" charset="0"/>
              </a:rPr>
              <a:t>Wu</a:t>
            </a:r>
          </a:p>
          <a:p>
            <a:r>
              <a:rPr lang="en-US" altLang="en-US" dirty="0" smtClean="0">
                <a:latin typeface="Helvetica" pitchFamily="124" charset="0"/>
              </a:rPr>
              <a:t>2016-03-09</a:t>
            </a:r>
            <a:endParaRPr lang="en-US" altLang="en-US" dirty="0" smtClean="0">
              <a:latin typeface="Helvetica" pitchFamily="124" charset="0"/>
            </a:endParaRPr>
          </a:p>
          <a:p>
            <a:endParaRPr lang="en-US" altLang="en-US" dirty="0" smtClean="0">
              <a:latin typeface="Helvetica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</a:t>
            </a:r>
            <a:r>
              <a:rPr lang="en-US" dirty="0" smtClean="0"/>
              <a:t>Wu | LCLS-2 PROJECT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3149125"/>
          </a:xfrm>
        </p:spPr>
        <p:txBody>
          <a:bodyPr/>
          <a:lstStyle/>
          <a:p>
            <a:r>
              <a:rPr lang="en-US" dirty="0"/>
              <a:t>WS0: Cold End Coupler Assembly - 7 days</a:t>
            </a:r>
          </a:p>
          <a:p>
            <a:r>
              <a:rPr lang="en-US" dirty="0"/>
              <a:t>WS1: Cavity  String Assembly – 13 days</a:t>
            </a:r>
          </a:p>
          <a:p>
            <a:r>
              <a:rPr lang="en-US" dirty="0"/>
              <a:t>WS2: Cold Mass Assembly Phase I – 10 days</a:t>
            </a:r>
          </a:p>
          <a:p>
            <a:r>
              <a:rPr lang="en-US" dirty="0"/>
              <a:t>WS3: Cold Mass Assembly Phase II – 8 days</a:t>
            </a:r>
          </a:p>
          <a:p>
            <a:r>
              <a:rPr lang="en-US" dirty="0"/>
              <a:t>WS4: Vacuum Vessel Assembly – 7 days</a:t>
            </a:r>
          </a:p>
          <a:p>
            <a:r>
              <a:rPr lang="en-US" dirty="0"/>
              <a:t>WS5: Final Cryomodule Assembly – 15 days</a:t>
            </a:r>
          </a:p>
          <a:p>
            <a:r>
              <a:rPr lang="en-US" dirty="0"/>
              <a:t>WS6: Prep &amp; Shipping – 2 days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99292" y="2196276"/>
            <a:ext cx="4492708" cy="842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Total duration for assembly</a:t>
            </a:r>
            <a:r>
              <a:rPr lang="en-US" sz="2400" b="1" smtClean="0">
                <a:solidFill>
                  <a:srgbClr val="FF0000"/>
                </a:solidFill>
              </a:rPr>
              <a:t>: </a:t>
            </a:r>
            <a:endParaRPr lang="en-US" sz="2400" b="1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~</a:t>
            </a:r>
            <a:r>
              <a:rPr lang="en-US" sz="2400" b="1" dirty="0" smtClean="0">
                <a:solidFill>
                  <a:srgbClr val="FF0000"/>
                </a:solidFill>
              </a:rPr>
              <a:t>60 days (12 weeks)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207" y="4489814"/>
            <a:ext cx="10589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pCM assembly duration: ~ 6 months planned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CM2-CM4 (ramp-up) assembly duration: 14~16 weeks per module, assembled in series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CM5-CM16 (peak rate) assembly duration: 12 weeks per module, assembled in parallel with the required </a:t>
            </a:r>
            <a:r>
              <a:rPr lang="en-US" sz="2000" dirty="0" smtClean="0"/>
              <a:t>throughput of one cryomodule per month</a:t>
            </a:r>
            <a:endParaRPr lang="en-US" sz="2000" dirty="0"/>
          </a:p>
        </p:txBody>
      </p:sp>
      <p:sp>
        <p:nvSpPr>
          <p:cNvPr id="3" name="Right Brace 2"/>
          <p:cNvSpPr/>
          <p:nvPr/>
        </p:nvSpPr>
        <p:spPr>
          <a:xfrm>
            <a:off x="7033846" y="1195754"/>
            <a:ext cx="407963" cy="272390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7409" y="6515100"/>
            <a:ext cx="2264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from T. </a:t>
            </a:r>
            <a:r>
              <a:rPr lang="en-US" sz="1400" dirty="0" err="1" smtClean="0"/>
              <a:t>Arkan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22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QA/QC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7234334" cy="4987867"/>
          </a:xfrm>
        </p:spPr>
        <p:txBody>
          <a:bodyPr/>
          <a:lstStyle/>
          <a:p>
            <a:r>
              <a:rPr lang="en-US" dirty="0" smtClean="0"/>
              <a:t>Engineering Design utilizing Team Center</a:t>
            </a:r>
          </a:p>
          <a:p>
            <a:r>
              <a:rPr lang="en-US" dirty="0" smtClean="0"/>
              <a:t>Vendor QA process standardized</a:t>
            </a:r>
          </a:p>
          <a:p>
            <a:r>
              <a:rPr lang="en-US" dirty="0" smtClean="0"/>
              <a:t>Acceptance Criteria Strategy Developed for each components</a:t>
            </a:r>
          </a:p>
          <a:p>
            <a:r>
              <a:rPr lang="en-US" dirty="0" smtClean="0"/>
              <a:t>Non conformance reports/Deviation report is managed by vector database</a:t>
            </a:r>
          </a:p>
          <a:p>
            <a:r>
              <a:rPr lang="en-US" dirty="0" smtClean="0"/>
              <a:t>Traveler system managed by vector system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Wu| TD R&amp;D Retreat</a:t>
            </a:r>
            <a:endParaRPr lang="en-US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632382"/>
              </p:ext>
            </p:extLst>
          </p:nvPr>
        </p:nvGraphicFramePr>
        <p:xfrm>
          <a:off x="7860160" y="1043047"/>
          <a:ext cx="3625055" cy="4578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7274327" imgH="8929480" progId="Word.Document.12">
                  <p:embed/>
                </p:oleObj>
              </mc:Choice>
              <mc:Fallback>
                <p:oleObj name="Document" r:id="rId3" imgW="7274327" imgH="8929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60160" y="1043047"/>
                        <a:ext cx="3625055" cy="4578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96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Travelers / Procedures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</a:t>
            </a:r>
            <a:r>
              <a:rPr lang="en-US" dirty="0" smtClean="0"/>
              <a:t>Wu | LCLS-2 PROJECT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8" y="732513"/>
            <a:ext cx="9078950" cy="4685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9435" y="5417569"/>
            <a:ext cx="8795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Detailed Assembly Travelers / Procedures Flow Chart is created. Most of the travelers are in place from CM2 assembly (vector.fnal.gov). Some updates are being done for LCLS-II,  travelers will be fully tested during pCM assembly.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7409" y="6515100"/>
            <a:ext cx="2264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from T. </a:t>
            </a:r>
            <a:r>
              <a:rPr lang="en-US" sz="1400" dirty="0" err="1" smtClean="0"/>
              <a:t>Arkan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839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Fermilab’s scientific and engineering knowledge is key to the success of LCLS-2</a:t>
            </a:r>
          </a:p>
          <a:p>
            <a:r>
              <a:rPr lang="en-US" dirty="0" smtClean="0"/>
              <a:t>Technical team is fully capable as demonstrated in LCLS-2 project </a:t>
            </a:r>
          </a:p>
          <a:p>
            <a:r>
              <a:rPr lang="en-US" dirty="0" smtClean="0"/>
              <a:t>Facilities are the state of the art in supporting large SRF project   </a:t>
            </a:r>
            <a:r>
              <a:rPr lang="en-US" dirty="0" smtClean="0"/>
              <a:t> 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3/9/16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Wu| TD R&amp;D Retreat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165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LCLS-2 Project Overview</a:t>
            </a:r>
          </a:p>
          <a:p>
            <a:r>
              <a:rPr lang="en-US" dirty="0" smtClean="0"/>
              <a:t>Technical Development of R&amp;D, Engineering Design, Design Verification, Prototype Cryomodule and Production</a:t>
            </a:r>
          </a:p>
          <a:p>
            <a:r>
              <a:rPr lang="en-US" dirty="0" smtClean="0"/>
              <a:t>QA/QC</a:t>
            </a:r>
          </a:p>
          <a:p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</a:t>
            </a:r>
            <a:r>
              <a:rPr lang="en-US" dirty="0" smtClean="0"/>
              <a:t>Wu | LCLS-2 PROJECT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2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LCLS-2 Project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</a:t>
            </a:r>
            <a:r>
              <a:rPr lang="en-US" dirty="0" smtClean="0"/>
              <a:t>Wu | LCLS-2 PROJECT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821426"/>
            <a:ext cx="8149883" cy="539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56209" y="1322363"/>
            <a:ext cx="38357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R&amp;D: Fermilab, Cornell, JLAB, </a:t>
            </a:r>
            <a:r>
              <a:rPr lang="en-US" sz="1600" dirty="0" err="1" smtClean="0"/>
              <a:t>etc</a:t>
            </a:r>
            <a:endParaRPr lang="en-US" sz="1600" dirty="0" smtClean="0"/>
          </a:p>
          <a:p>
            <a:r>
              <a:rPr lang="en-US" sz="1600" dirty="0" smtClean="0"/>
              <a:t>Design: Fermilab, JLAB, SLAC</a:t>
            </a:r>
          </a:p>
          <a:p>
            <a:r>
              <a:rPr lang="en-US" sz="1600" dirty="0" smtClean="0"/>
              <a:t>Procurement: JLAB, Fermilab</a:t>
            </a:r>
          </a:p>
          <a:p>
            <a:r>
              <a:rPr lang="en-US" sz="1600" dirty="0" smtClean="0"/>
              <a:t>Prototyping: Fermilab and JLAB</a:t>
            </a:r>
          </a:p>
          <a:p>
            <a:r>
              <a:rPr lang="en-US" sz="1600" dirty="0" smtClean="0"/>
              <a:t>Production: Fermilab 15 1.3GHz CMs</a:t>
            </a:r>
          </a:p>
          <a:p>
            <a:r>
              <a:rPr lang="en-US" sz="1600" dirty="0" smtClean="0"/>
              <a:t>Production: JLAB 16 1.3GHz CMs</a:t>
            </a:r>
          </a:p>
          <a:p>
            <a:r>
              <a:rPr lang="en-US" sz="1600" dirty="0" smtClean="0"/>
              <a:t>Production: Fermilab 2 3.9GHz CMs </a:t>
            </a:r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600018" y="82142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Cryomodule 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LCLS-2 Project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</a:t>
            </a:r>
            <a:r>
              <a:rPr lang="en-US" dirty="0" smtClean="0"/>
              <a:t>Wu | LCLS-2 PROJECT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055995" y="6387068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from C. Ginsburg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04800" y="869549"/>
            <a:ext cx="3647743" cy="5076051"/>
          </a:xfrm>
          <a:prstGeom prst="rect">
            <a:avLst/>
          </a:prstGeom>
        </p:spPr>
        <p:txBody>
          <a:bodyPr/>
          <a:lstStyle/>
          <a:p>
            <a:pPr marL="290513" lvl="1" indent="-179388"/>
            <a:r>
              <a:rPr lang="en-US" sz="1800" b="1" dirty="0"/>
              <a:t>Oversight and integration of all WBS 1.04.05 related activities</a:t>
            </a:r>
          </a:p>
          <a:p>
            <a:pPr marL="290513" lvl="1" indent="-179388"/>
            <a:r>
              <a:rPr lang="en-US" sz="1800" b="1" dirty="0"/>
              <a:t>Overall CM support in areas </a:t>
            </a:r>
            <a:r>
              <a:rPr lang="en-US" sz="1800" b="1" dirty="0"/>
              <a:t>incl. </a:t>
            </a:r>
            <a:r>
              <a:rPr lang="en-US" sz="1800" b="1" dirty="0"/>
              <a:t>ES&amp;H, QA/QC, </a:t>
            </a:r>
            <a:r>
              <a:rPr lang="en-US" sz="1800" b="1" dirty="0"/>
              <a:t>supporting </a:t>
            </a:r>
            <a:r>
              <a:rPr lang="en-US" sz="1800" b="1" dirty="0"/>
              <a:t>engineering</a:t>
            </a:r>
          </a:p>
          <a:p>
            <a:pPr marL="290513" lvl="1" indent="-179388"/>
            <a:r>
              <a:rPr lang="en-US" sz="1800" b="1" dirty="0"/>
              <a:t>CM related travel M&amp;S (including vendor visits)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623" y="815517"/>
            <a:ext cx="8148577" cy="54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</a:t>
            </a:r>
            <a:r>
              <a:rPr lang="en-US" dirty="0" smtClean="0"/>
              <a:t>Wu | LCLS-2 PROJECT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5</a:t>
            </a:fld>
            <a:endParaRPr lang="en-US" altLang="en-US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120384460"/>
              </p:ext>
            </p:extLst>
          </p:nvPr>
        </p:nvGraphicFramePr>
        <p:xfrm>
          <a:off x="998805" y="1185202"/>
          <a:ext cx="10114671" cy="4582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252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Verification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</a:t>
            </a:r>
            <a:r>
              <a:rPr lang="en-US" dirty="0" smtClean="0"/>
              <a:t>Wu | LCLS-2 PROJECT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5702103" cy="521707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dirty="0"/>
              <a:t>Sixteen cavities have been processed to obtain high Q via the 2/6 doping protocol at Fermilab, Jefferson lab and Cornell, and dressed at FNAL</a:t>
            </a:r>
          </a:p>
          <a:p>
            <a:pPr>
              <a:buFont typeface="Arial"/>
              <a:buChar char="•"/>
            </a:pPr>
            <a:r>
              <a:rPr lang="en-US" sz="1800" dirty="0"/>
              <a:t>Cavity performance exceed specifications pre and post dressing vertically and horizontally Q ~ 3e10 at 16 MV/m, 2K</a:t>
            </a:r>
          </a:p>
          <a:p>
            <a:pPr>
              <a:buFont typeface="Arial"/>
              <a:buChar char="•"/>
            </a:pPr>
            <a:r>
              <a:rPr lang="en-US" sz="1800" dirty="0"/>
              <a:t>Losses per trapped flux and efficiency of flux expulsion have been extensively studied for the </a:t>
            </a:r>
            <a:r>
              <a:rPr lang="en-US" sz="1800" dirty="0" err="1"/>
              <a:t>pCM</a:t>
            </a:r>
            <a:r>
              <a:rPr lang="en-US" sz="1800" dirty="0"/>
              <a:t> cavities and for the 2/6 doping recipe vertically and horizontally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A </a:t>
            </a:r>
            <a:r>
              <a:rPr lang="en-US" sz="1800" dirty="0"/>
              <a:t>optimal fast cooldown procedure has been found repeatedly leading to Q&gt;2.7e10 at 2K, 16 MV/m, under &lt; 5 </a:t>
            </a:r>
            <a:r>
              <a:rPr lang="en-US" sz="1800" dirty="0" err="1"/>
              <a:t>mGauss</a:t>
            </a:r>
            <a:r>
              <a:rPr lang="en-US" sz="1800" dirty="0"/>
              <a:t> remnant field conditions</a:t>
            </a:r>
          </a:p>
          <a:p>
            <a:pPr>
              <a:buFont typeface="Arial"/>
              <a:buChar char="•"/>
            </a:pPr>
            <a:r>
              <a:rPr lang="en-US" sz="1800" dirty="0"/>
              <a:t>High Power coupler and HOMs modifications for CW operation successful: no additional heating and no effect on Q</a:t>
            </a:r>
            <a:endParaRPr lang="en-US" sz="1800" dirty="0"/>
          </a:p>
        </p:txBody>
      </p:sp>
      <p:pic>
        <p:nvPicPr>
          <p:cNvPr id="10" name="Content Placeholder 6" descr="DressedCavityPhoto-HTS-Nov20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837" b="-52837"/>
          <a:stretch>
            <a:fillRect/>
          </a:stretch>
        </p:blipFill>
        <p:spPr>
          <a:xfrm>
            <a:off x="7712092" y="-462049"/>
            <a:ext cx="3886200" cy="5065522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477" y="3414895"/>
            <a:ext cx="5160340" cy="27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Cryomodule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</a:t>
            </a:r>
            <a:r>
              <a:rPr lang="en-US" dirty="0" smtClean="0"/>
              <a:t>Wu | LCLS-2 PROJECT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5146738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Develop and finalize </a:t>
            </a:r>
            <a:r>
              <a:rPr lang="en-US" dirty="0"/>
              <a:t>assembly procedures for production </a:t>
            </a:r>
          </a:p>
          <a:p>
            <a:pPr marL="522900" lvl="1" indent="-342900">
              <a:buFont typeface="Arial"/>
              <a:buChar char="•"/>
            </a:pPr>
            <a:r>
              <a:rPr lang="en-US" dirty="0"/>
              <a:t>Develop and validate assembly procedures</a:t>
            </a:r>
          </a:p>
          <a:p>
            <a:pPr marL="522900" lvl="1" indent="-342900">
              <a:buFont typeface="Arial"/>
              <a:buChar char="•"/>
            </a:pPr>
            <a:r>
              <a:rPr lang="en-US" dirty="0"/>
              <a:t>Validate assembly tooling and infrastructure</a:t>
            </a:r>
          </a:p>
          <a:p>
            <a:pPr marL="522900" lvl="1" indent="-342900">
              <a:buFont typeface="Arial"/>
              <a:buChar char="•"/>
            </a:pPr>
            <a:r>
              <a:rPr lang="en-US" dirty="0"/>
              <a:t>Deliver a demonstrated assembly plan for the balance of the 33 CMs</a:t>
            </a:r>
          </a:p>
          <a:p>
            <a:pPr marL="522900" lvl="1" indent="-342900">
              <a:buFont typeface="Arial"/>
              <a:buChar char="•"/>
            </a:pPr>
            <a:r>
              <a:rPr lang="en-US" dirty="0" smtClean="0"/>
              <a:t>Train </a:t>
            </a:r>
            <a:r>
              <a:rPr lang="en-US" dirty="0"/>
              <a:t>staff</a:t>
            </a:r>
          </a:p>
          <a:p>
            <a:pPr>
              <a:buFont typeface="Arial"/>
              <a:buChar char="•"/>
            </a:pPr>
            <a:r>
              <a:rPr lang="en-US" dirty="0" smtClean="0"/>
              <a:t>Validate </a:t>
            </a:r>
            <a:r>
              <a:rPr lang="en-US" dirty="0"/>
              <a:t>design changes compared to XFEL </a:t>
            </a:r>
            <a:r>
              <a:rPr lang="en-US" dirty="0" smtClean="0"/>
              <a:t>module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CW operation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Cavity, HOM, Coupler, Cryogenics</a:t>
            </a:r>
          </a:p>
          <a:p>
            <a:pPr lvl="1">
              <a:buFont typeface="Arial"/>
              <a:buChar char="•"/>
            </a:pPr>
            <a:r>
              <a:rPr lang="en-US" dirty="0"/>
              <a:t>H</a:t>
            </a:r>
            <a:r>
              <a:rPr lang="en-US" dirty="0" smtClean="0"/>
              <a:t>igh Q operation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Fast cool down 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Magnetic shielding</a:t>
            </a:r>
          </a:p>
          <a:p>
            <a:pPr lvl="2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ctive field compensation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Tuner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609" y="4532881"/>
            <a:ext cx="7493391" cy="120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CAF-MP9 </a:t>
            </a:r>
            <a:r>
              <a:rPr lang="en-US" dirty="0" smtClean="0"/>
              <a:t>LCLS-II </a:t>
            </a:r>
            <a:r>
              <a:rPr lang="en-US" dirty="0"/>
              <a:t>Production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</a:t>
            </a:r>
            <a:r>
              <a:rPr lang="en-US" dirty="0" smtClean="0"/>
              <a:t>Wu | LCLS-2 PROJECT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0" y="1222136"/>
            <a:ext cx="8738689" cy="360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6291246" y="2434785"/>
            <a:ext cx="1744613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WS1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636519" y="2250119"/>
            <a:ext cx="1668195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WS2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6292948" y="3094809"/>
            <a:ext cx="1742911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WS0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15" name="Picture 25" descr="Q:\TD_SCRF\Cryomodule2\Assembly Pictures\Cavity String Assembly\June 27 2011\6-27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631" y="802546"/>
            <a:ext cx="2422541" cy="18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 descr="Q:\TD_SCRF\Cryomodule2\Assembly Pictures\Cavity String Assembly\June 28 2011\6-28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630" y="2619451"/>
            <a:ext cx="2422541" cy="18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7" descr="Q:\TD_SCRF\Cryomodule2\Assembly Pictures\Cold Mass Assembly\DSC043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629" y="4308833"/>
            <a:ext cx="2422540" cy="181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2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CAF-ICB </a:t>
            </a:r>
            <a:r>
              <a:rPr lang="en-US" dirty="0" smtClean="0"/>
              <a:t>LCLS-II </a:t>
            </a:r>
            <a:r>
              <a:rPr lang="en-US" dirty="0"/>
              <a:t>Production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F945-934E-4434-9EBE-8BFE903EED95}" type="datetime1">
              <a:rPr lang="en-US" altLang="en-US" smtClean="0"/>
              <a:pPr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267" y="6515100"/>
            <a:ext cx="71649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 </a:t>
            </a:r>
            <a:r>
              <a:rPr lang="en-US" dirty="0" smtClean="0"/>
              <a:t>Wu | LCLS-2 PROJECT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8D73-98D2-48A4-BBC8-B0932364EAC9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6" y="1286604"/>
            <a:ext cx="9294250" cy="2632253"/>
          </a:xfrm>
          <a:prstGeom prst="rect">
            <a:avLst/>
          </a:prstGeom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444466" y="1575253"/>
            <a:ext cx="1838327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Sick CM </a:t>
            </a:r>
          </a:p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repair area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2011480" y="2447739"/>
            <a:ext cx="818152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WS4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143873" y="1713473"/>
            <a:ext cx="1146304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WS3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6439568" y="1669276"/>
            <a:ext cx="934393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WS5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6006361" y="2748176"/>
            <a:ext cx="988422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WS6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4969" y="1107765"/>
            <a:ext cx="3180913" cy="3968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40196" y="2221584"/>
            <a:ext cx="1720098" cy="9074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DSC00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697" y="829425"/>
            <a:ext cx="233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DSC004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06" y="2582025"/>
            <a:ext cx="2337892" cy="175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P10605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06" y="4417942"/>
            <a:ext cx="2337891" cy="175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5" descr="P10607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69" y="4417942"/>
            <a:ext cx="23463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57" y="3845914"/>
            <a:ext cx="1785261" cy="23803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0" y="4253890"/>
            <a:ext cx="2249266" cy="1761495"/>
          </a:xfrm>
          <a:prstGeom prst="rect">
            <a:avLst/>
          </a:prstGeom>
        </p:spPr>
      </p:pic>
      <p:pic>
        <p:nvPicPr>
          <p:cNvPr id="26" name="Picture 4" descr="DSC0026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55" y="4253890"/>
            <a:ext cx="2597275" cy="194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3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6567</TotalTime>
  <Words>702</Words>
  <Application>Microsoft Macintosh PowerPoint</Application>
  <PresentationFormat>Widescreen</PresentationFormat>
  <Paragraphs>124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Helvetica</vt:lpstr>
      <vt:lpstr>MS PGothic</vt:lpstr>
      <vt:lpstr>ＭＳ Ｐゴシック</vt:lpstr>
      <vt:lpstr>Arial</vt:lpstr>
      <vt:lpstr>FNAL_TemplatePC_060514</vt:lpstr>
      <vt:lpstr>Document</vt:lpstr>
      <vt:lpstr>LCLS-2 PROJECT AT FERMILAB    </vt:lpstr>
      <vt:lpstr>Outline</vt:lpstr>
      <vt:lpstr>LCLS-2 Project Overview</vt:lpstr>
      <vt:lpstr>LCLS-2 Project Overview</vt:lpstr>
      <vt:lpstr>Technical Systems</vt:lpstr>
      <vt:lpstr>Design Verification</vt:lpstr>
      <vt:lpstr>Prototype Cryomodule</vt:lpstr>
      <vt:lpstr>CAF-MP9 LCLS-II Production</vt:lpstr>
      <vt:lpstr>CAF-ICB LCLS-II Production</vt:lpstr>
      <vt:lpstr>Throughput</vt:lpstr>
      <vt:lpstr>QA/QC</vt:lpstr>
      <vt:lpstr>Travelers / Procedures 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Systemic Look at Engineering and Fabrication</dc:title>
  <dc:creator>Wu, Genfa</dc:creator>
  <cp:lastModifiedBy>Genfa Wu</cp:lastModifiedBy>
  <cp:revision>197</cp:revision>
  <cp:lastPrinted>2015-07-06T14:05:36Z</cp:lastPrinted>
  <dcterms:modified xsi:type="dcterms:W3CDTF">2016-03-09T22:02:47Z</dcterms:modified>
</cp:coreProperties>
</file>