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sldIdLst>
    <p:sldId id="284" r:id="rId2"/>
    <p:sldId id="318" r:id="rId3"/>
    <p:sldId id="295" r:id="rId4"/>
    <p:sldId id="294" r:id="rId5"/>
    <p:sldId id="299" r:id="rId6"/>
    <p:sldId id="301" r:id="rId7"/>
    <p:sldId id="319" r:id="rId8"/>
    <p:sldId id="300" r:id="rId9"/>
    <p:sldId id="304" r:id="rId10"/>
    <p:sldId id="320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8" autoAdjust="0"/>
    <p:restoredTop sz="98743" autoAdjust="0"/>
  </p:normalViewPr>
  <p:slideViewPr>
    <p:cSldViewPr>
      <p:cViewPr varScale="1">
        <p:scale>
          <a:sx n="97" d="100"/>
          <a:sy n="97" d="100"/>
        </p:scale>
        <p:origin x="3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2D42E-429B-43E0-9F17-97C2ECB93A08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40E72-CA18-4BED-BCF5-587D78DE4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0E72-CA18-4BED-BCF5-587D78DE4B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0E72-CA18-4BED-BCF5-587D78DE4B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0E72-CA18-4BED-BCF5-587D78DE4B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1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670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DF2F-A16B-4B61-9866-0A66E705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8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31404-2935-4D8C-B8E2-B916A94A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AB7A-6485-416B-BDF2-2E74FE9F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D0773-5091-44C1-9209-E282AF30C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9C96A-5FF7-4FC9-9432-FEBA55CA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1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0FCC-D3A7-4CE5-BF92-6A1A232D2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0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2807-ECB6-4B2F-94F4-F1AE4E13C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8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08EB-FEA7-4093-A56F-38711B888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366C-42D6-4AE5-AD35-E47AF3EDB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3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1CF5-2F7E-422F-85E7-8727474A9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C:\Documents and Settings\kevin.XENOLAND\My Documents\fnalppt\sub-pages\Fermi_Blue_subpag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71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dirty="0" smtClean="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da-DK" smtClean="0"/>
              <a:t>Slava Yakovlev, FNAL,  March 09, 2016</a:t>
            </a:r>
            <a:endParaRPr lang="en-US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AA59B1F-CD67-44C4-B9F9-1A49E56862D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162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2"/>
            <a:r>
              <a:rPr lang="en-US" smtClean="0"/>
              <a:t>slkdjflsdkjflsdkjfsldjf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  <a:p>
            <a:pPr lvl="4"/>
            <a:r>
              <a:rPr lang="en-US" smtClean="0"/>
              <a:t>Sldkjflsdjf</a:t>
            </a:r>
          </a:p>
          <a:p>
            <a:pPr lvl="4"/>
            <a:r>
              <a:rPr lang="en-US" smtClean="0"/>
              <a:t>sldkjfsldfjksdlfjsldfj</a:t>
            </a:r>
          </a:p>
        </p:txBody>
      </p:sp>
    </p:spTree>
    <p:extLst>
      <p:ext uri="{BB962C8B-B14F-4D97-AF65-F5344CB8AC3E}">
        <p14:creationId xmlns:p14="http://schemas.microsoft.com/office/powerpoint/2010/main" val="24064121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3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25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305800" cy="3429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Initial thoughts on the </a:t>
            </a:r>
            <a:r>
              <a:rPr lang="en-US" dirty="0" smtClean="0"/>
              <a:t>concept of SC RF for </a:t>
            </a:r>
            <a:r>
              <a:rPr lang="en-US" dirty="0" err="1" smtClean="0"/>
              <a:t>MaRIE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Slava Yakovlev (FNAL)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March 9, 2016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792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524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Possible issues: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1430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Incoherent losses (wakes): </a:t>
            </a:r>
            <a:r>
              <a:rPr lang="en-US" sz="2400" dirty="0" smtClean="0">
                <a:solidFill>
                  <a:srgbClr val="FF0000"/>
                </a:solidFill>
              </a:rPr>
              <a:t>Looks OK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HOM dampers: </a:t>
            </a:r>
            <a:r>
              <a:rPr lang="en-US" sz="2400" dirty="0">
                <a:solidFill>
                  <a:srgbClr val="FF0000"/>
                </a:solidFill>
              </a:rPr>
              <a:t>Looks OK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Main coupler: </a:t>
            </a:r>
            <a:r>
              <a:rPr lang="en-US" sz="2400" dirty="0" smtClean="0">
                <a:solidFill>
                  <a:srgbClr val="FF0000"/>
                </a:solidFill>
              </a:rPr>
              <a:t>Improvement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at operation gradient: </a:t>
            </a:r>
            <a:r>
              <a:rPr lang="en-US" sz="2400" dirty="0" smtClean="0">
                <a:solidFill>
                  <a:srgbClr val="FF0000"/>
                </a:solidFill>
              </a:rPr>
              <a:t>R&amp;D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needed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Field emission: </a:t>
            </a:r>
            <a:r>
              <a:rPr lang="en-US" sz="2400" dirty="0">
                <a:solidFill>
                  <a:srgbClr val="FF0000"/>
                </a:solidFill>
              </a:rPr>
              <a:t>Improvement </a:t>
            </a:r>
            <a:r>
              <a:rPr lang="en-US" sz="2400" dirty="0" smtClean="0">
                <a:solidFill>
                  <a:srgbClr val="FF0000"/>
                </a:solidFill>
              </a:rPr>
              <a:t>needed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Cryo</a:t>
            </a:r>
            <a:r>
              <a:rPr lang="en-US" sz="2400" dirty="0" smtClean="0"/>
              <a:t>-load: </a:t>
            </a:r>
            <a:r>
              <a:rPr lang="en-US" sz="2400" dirty="0">
                <a:solidFill>
                  <a:srgbClr val="FF0000"/>
                </a:solidFill>
              </a:rPr>
              <a:t>Looks OK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for LCLS II CM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LFD and microphonics : </a:t>
            </a:r>
            <a:r>
              <a:rPr lang="en-US" sz="2400" dirty="0">
                <a:solidFill>
                  <a:srgbClr val="FF0000"/>
                </a:solidFill>
              </a:rPr>
              <a:t>R&amp;D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needed</a:t>
            </a: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1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48935"/>
            <a:ext cx="89154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Summary</a:t>
            </a:r>
            <a:r>
              <a:rPr lang="en-US" sz="2800" dirty="0" smtClean="0"/>
              <a:t>:</a:t>
            </a:r>
          </a:p>
          <a:p>
            <a:pPr algn="ctr"/>
            <a:endParaRPr lang="en-US" sz="10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LCLS II</a:t>
            </a:r>
            <a:r>
              <a:rPr lang="en-US" sz="2000" dirty="0" smtClean="0"/>
              <a:t>-type </a:t>
            </a:r>
            <a:r>
              <a:rPr lang="en-US" sz="2000" dirty="0"/>
              <a:t>cavity </a:t>
            </a:r>
            <a:r>
              <a:rPr lang="en-US" sz="2000" dirty="0" smtClean="0"/>
              <a:t>(no  N-doping) can </a:t>
            </a:r>
            <a:r>
              <a:rPr lang="en-US" sz="2000" dirty="0"/>
              <a:t>be used directly without </a:t>
            </a:r>
            <a:r>
              <a:rPr lang="en-US" sz="2000" dirty="0" smtClean="0"/>
              <a:t>any modification!  </a:t>
            </a:r>
            <a:endParaRPr lang="en-US" sz="2000" i="1" dirty="0">
              <a:solidFill>
                <a:srgbClr val="FFFF00"/>
              </a:solidFill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000" dirty="0"/>
              <a:t>Existing </a:t>
            </a:r>
            <a:r>
              <a:rPr lang="en-US" sz="2000" dirty="0" smtClean="0"/>
              <a:t> dressed </a:t>
            </a:r>
            <a:r>
              <a:rPr lang="en-US" sz="2000" dirty="0" smtClean="0"/>
              <a:t>LCLS II </a:t>
            </a:r>
            <a:r>
              <a:rPr lang="en-US" sz="2000" dirty="0" smtClean="0"/>
              <a:t>-type </a:t>
            </a:r>
            <a:r>
              <a:rPr lang="en-US" sz="2000" dirty="0" smtClean="0"/>
              <a:t>cavities &amp; tuners </a:t>
            </a:r>
            <a:r>
              <a:rPr lang="en-US" sz="2000" dirty="0"/>
              <a:t>look OK WRT microphonics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000" dirty="0" smtClean="0"/>
              <a:t>Several </a:t>
            </a:r>
            <a:r>
              <a:rPr lang="en-US" sz="2000" dirty="0"/>
              <a:t>qualified </a:t>
            </a:r>
            <a:r>
              <a:rPr lang="en-US" sz="2000" dirty="0" smtClean="0"/>
              <a:t> industrial 1.3 GHz cavity vendors  </a:t>
            </a:r>
            <a:endParaRPr lang="en-US" sz="2000" dirty="0"/>
          </a:p>
          <a:p>
            <a:pPr lvl="1"/>
            <a:endParaRPr lang="en-US" sz="2000" i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/>
              <a:t>FNAL </a:t>
            </a:r>
            <a:r>
              <a:rPr lang="en-US" sz="2000" dirty="0" smtClean="0"/>
              <a:t>High-Q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/>
              <a:t>program for </a:t>
            </a:r>
            <a:r>
              <a:rPr lang="en-US" sz="2000" dirty="0" smtClean="0"/>
              <a:t>LCLS II and PIP II  </a:t>
            </a:r>
            <a:r>
              <a:rPr lang="en-US" sz="2000" dirty="0"/>
              <a:t>is well aligned with </a:t>
            </a:r>
            <a:r>
              <a:rPr lang="en-US" sz="2000" dirty="0" err="1" smtClean="0"/>
              <a:t>MaRIE</a:t>
            </a:r>
            <a:r>
              <a:rPr lang="en-US" sz="2000" dirty="0" smtClean="0"/>
              <a:t> needs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000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FNAL Resonance Control and LLRF program is well </a:t>
            </a:r>
            <a:r>
              <a:rPr lang="en-US" sz="2000" dirty="0"/>
              <a:t>aligned with </a:t>
            </a:r>
            <a:r>
              <a:rPr lang="en-US" sz="2000" dirty="0" err="1"/>
              <a:t>MaRIE</a:t>
            </a:r>
            <a:r>
              <a:rPr lang="en-US" sz="2000" dirty="0"/>
              <a:t> </a:t>
            </a:r>
            <a:r>
              <a:rPr lang="en-US" sz="2000" dirty="0" smtClean="0"/>
              <a:t>needs also.</a:t>
            </a:r>
            <a:endParaRPr lang="en-US" sz="2000" dirty="0"/>
          </a:p>
          <a:p>
            <a:pPr marL="457200" indent="-457200">
              <a:buFont typeface="Wingdings" pitchFamily="2" charset="2"/>
              <a:buChar char="v"/>
            </a:pPr>
            <a:endParaRPr lang="en-US" sz="2000" i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The </a:t>
            </a:r>
            <a:r>
              <a:rPr lang="en-US" sz="2000" dirty="0"/>
              <a:t>TTF-III coupler is not </a:t>
            </a:r>
            <a:r>
              <a:rPr lang="en-US" sz="2000" dirty="0" smtClean="0"/>
              <a:t>suitable, and should be modified</a:t>
            </a:r>
          </a:p>
          <a:p>
            <a:pPr lvl="1"/>
            <a:endParaRPr lang="en-US" sz="2000" i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LCLS II </a:t>
            </a:r>
            <a:r>
              <a:rPr lang="en-US" sz="2000" dirty="0" err="1"/>
              <a:t>cryomodule</a:t>
            </a:r>
            <a:r>
              <a:rPr lang="en-US" sz="2000" dirty="0"/>
              <a:t> </a:t>
            </a:r>
            <a:r>
              <a:rPr lang="en-US" sz="2000" dirty="0" smtClean="0"/>
              <a:t>can be used directly. </a:t>
            </a:r>
            <a:endParaRPr lang="en-US" sz="2000" dirty="0" smtClean="0"/>
          </a:p>
          <a:p>
            <a:pPr marL="457200" indent="-457200">
              <a:buFont typeface="Wingdings" pitchFamily="2" charset="2"/>
              <a:buChar char="v"/>
            </a:pPr>
            <a:endParaRPr lang="en-US" sz="2000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RF source:  6 MW pulsed, 300 kW average?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44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524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Possible issues: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1430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Incoherent losses (wakes);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HOMs (including BBU and resonance excitation)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Main coupler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at operation gradient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Field emission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Cryo</a:t>
            </a:r>
            <a:r>
              <a:rPr lang="en-US" sz="2400" dirty="0" smtClean="0"/>
              <a:t>-load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LFD and microphonics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1091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524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Parameters of the </a:t>
            </a:r>
            <a:r>
              <a:rPr lang="en-US" sz="2400" dirty="0" err="1" smtClean="0"/>
              <a:t>MaRIE</a:t>
            </a:r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1430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             12 GeV</a:t>
            </a:r>
          </a:p>
          <a:p>
            <a:r>
              <a:rPr lang="en-US" sz="2400" dirty="0" smtClean="0"/>
              <a:t>Operation mode                                 pulsed</a:t>
            </a:r>
          </a:p>
          <a:p>
            <a:r>
              <a:rPr lang="en-US" sz="2400" dirty="0" smtClean="0"/>
              <a:t>Operation frequency,                         1.3 </a:t>
            </a:r>
            <a:r>
              <a:rPr lang="en-US" sz="2400" dirty="0"/>
              <a:t>GHz</a:t>
            </a:r>
            <a:endParaRPr lang="en-US" sz="2400" dirty="0" smtClean="0"/>
          </a:p>
          <a:p>
            <a:r>
              <a:rPr lang="en-US" sz="2400" dirty="0" smtClean="0"/>
              <a:t>Acceleration gradient                         31.5 MeV/m </a:t>
            </a:r>
          </a:p>
          <a:p>
            <a:r>
              <a:rPr lang="en-US" sz="2400" dirty="0" smtClean="0"/>
              <a:t>Pulsed current                                    0.26 mA</a:t>
            </a:r>
          </a:p>
          <a:p>
            <a:r>
              <a:rPr lang="en-US" sz="2400" dirty="0" smtClean="0"/>
              <a:t>Beam duty factor                                0.6%  </a:t>
            </a:r>
          </a:p>
          <a:p>
            <a:r>
              <a:rPr lang="en-US" sz="2400" dirty="0" smtClean="0"/>
              <a:t>Pulse rep. rate</a:t>
            </a:r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  <a:r>
              <a:rPr lang="en-US" sz="2400" dirty="0"/>
              <a:t> </a:t>
            </a:r>
            <a:r>
              <a:rPr lang="en-US" sz="2400" dirty="0" smtClean="0"/>
              <a:t>            60 Hz</a:t>
            </a:r>
          </a:p>
          <a:p>
            <a:r>
              <a:rPr lang="en-US" sz="2400" dirty="0" smtClean="0"/>
              <a:t>Pulse width                                         100  </a:t>
            </a:r>
            <a:r>
              <a:rPr lang="el-GR" sz="2400" dirty="0"/>
              <a:t>μ</a:t>
            </a:r>
            <a:r>
              <a:rPr lang="en-US" sz="2400" dirty="0"/>
              <a:t>sec </a:t>
            </a:r>
            <a:endParaRPr lang="en-US" sz="2400" dirty="0" smtClean="0"/>
          </a:p>
          <a:p>
            <a:r>
              <a:rPr lang="en-US" sz="2400" dirty="0" smtClean="0"/>
              <a:t>Bunch population Q</a:t>
            </a:r>
            <a:r>
              <a:rPr lang="en-US" sz="2400" baseline="-25000" dirty="0" smtClean="0"/>
              <a:t>b1,2</a:t>
            </a:r>
            <a:r>
              <a:rPr lang="en-US" sz="2400" dirty="0" smtClean="0"/>
              <a:t>                        0.2 (XFEL), 2 (</a:t>
            </a:r>
            <a:r>
              <a:rPr lang="en-US" sz="2400" dirty="0" err="1" smtClean="0"/>
              <a:t>eRad</a:t>
            </a:r>
            <a:r>
              <a:rPr lang="en-US" sz="2400" dirty="0" smtClean="0"/>
              <a:t>), </a:t>
            </a:r>
            <a:r>
              <a:rPr lang="en-US" sz="2400" dirty="0" err="1" smtClean="0"/>
              <a:t>nC</a:t>
            </a:r>
            <a:endParaRPr lang="en-US" sz="2400" dirty="0" smtClean="0"/>
          </a:p>
          <a:p>
            <a:r>
              <a:rPr lang="en-US" sz="2400" dirty="0" smtClean="0"/>
              <a:t>Number of bunches in a pulse N</a:t>
            </a:r>
            <a:r>
              <a:rPr lang="en-US" sz="2400" baseline="-25000" dirty="0" smtClean="0"/>
              <a:t>1,2</a:t>
            </a:r>
            <a:r>
              <a:rPr lang="en-US" sz="2400" dirty="0" smtClean="0"/>
              <a:t>      30 (XFEL), 10 (</a:t>
            </a:r>
            <a:r>
              <a:rPr lang="en-US" sz="2400" dirty="0" err="1" smtClean="0"/>
              <a:t>eRad</a:t>
            </a:r>
            <a:r>
              <a:rPr lang="en-US" sz="2400" dirty="0" smtClean="0"/>
              <a:t>)</a:t>
            </a:r>
          </a:p>
          <a:p>
            <a:r>
              <a:rPr lang="en-US" sz="2400" baseline="-25000" dirty="0" smtClean="0"/>
              <a:t> </a:t>
            </a:r>
            <a:r>
              <a:rPr lang="en-US" sz="2400" dirty="0" smtClean="0"/>
              <a:t>                                           </a:t>
            </a:r>
            <a:endParaRPr lang="en-US" sz="2400" dirty="0"/>
          </a:p>
          <a:p>
            <a:r>
              <a:rPr lang="en-US" sz="2400" dirty="0" smtClean="0"/>
              <a:t>*J. W. </a:t>
            </a:r>
            <a:r>
              <a:rPr lang="en-US" sz="2400" dirty="0" err="1" smtClean="0"/>
              <a:t>Lewellen</a:t>
            </a:r>
            <a:r>
              <a:rPr lang="en-US" sz="2400" dirty="0" smtClean="0"/>
              <a:t>, et al., IPAC 2015, TUPMA026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5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220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Effects of HOMs (collective instabilities, cavity heating) depend on the beam current, beam spectrum (beam timing) and cavity HOM spectrum.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Average” HOM power per cavity (</a:t>
            </a:r>
            <a:r>
              <a:rPr lang="en-US" sz="2400" dirty="0" smtClean="0"/>
              <a:t>incoherent </a:t>
            </a:r>
            <a:r>
              <a:rPr lang="en-US" sz="2400" dirty="0" smtClean="0"/>
              <a:t>losses – figure of merit): 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</a:t>
            </a:r>
            <a:r>
              <a:rPr lang="en-US" sz="2400" dirty="0" err="1"/>
              <a:t>P</a:t>
            </a:r>
            <a:r>
              <a:rPr lang="en-US" sz="2400" baseline="-25000" dirty="0" err="1"/>
              <a:t>av</a:t>
            </a:r>
            <a:r>
              <a:rPr lang="en-US" sz="2400" dirty="0"/>
              <a:t> =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loss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b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av</a:t>
            </a:r>
            <a:endParaRPr lang="en-US" sz="2400" baseline="-25000" dirty="0" smtClean="0"/>
          </a:p>
          <a:p>
            <a:pPr algn="just"/>
            <a:r>
              <a:rPr lang="en-US" sz="2400" dirty="0" smtClean="0"/>
              <a:t>For </a:t>
            </a:r>
            <a:r>
              <a:rPr lang="en-US" sz="2400" dirty="0" err="1" smtClean="0"/>
              <a:t>MaRIE</a:t>
            </a:r>
            <a:r>
              <a:rPr lang="en-US" sz="2400" dirty="0" smtClean="0"/>
              <a:t>:</a:t>
            </a:r>
            <a:endParaRPr lang="en-US" sz="24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av</a:t>
            </a:r>
            <a:r>
              <a:rPr lang="en-US" sz="2400" dirty="0" smtClean="0"/>
              <a:t> =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[Q</a:t>
            </a:r>
            <a:r>
              <a:rPr lang="en-US" sz="2400" baseline="-25000" dirty="0" smtClean="0"/>
              <a:t>b1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+Q</a:t>
            </a:r>
            <a:r>
              <a:rPr lang="en-US" sz="2400" baseline="-25000" dirty="0" smtClean="0"/>
              <a:t>b2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rep</a:t>
            </a:r>
            <a:endParaRPr lang="en-US" sz="2400" baseline="-25000" dirty="0"/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47519"/>
              </p:ext>
            </p:extLst>
          </p:nvPr>
        </p:nvGraphicFramePr>
        <p:xfrm>
          <a:off x="228600" y="3124199"/>
          <a:ext cx="8305800" cy="1981200"/>
        </p:xfrm>
        <a:graphic>
          <a:graphicData uri="http://schemas.openxmlformats.org/drawingml/2006/table">
            <a:tbl>
              <a:tblPr/>
              <a:tblGrid>
                <a:gridCol w="1905000"/>
                <a:gridCol w="228600"/>
                <a:gridCol w="1828800"/>
                <a:gridCol w="2057400"/>
                <a:gridCol w="2286000"/>
              </a:tblGrid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LCLS-II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MaRIE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200/2000, 30/10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loss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V/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14.5*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~16**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W/cavity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 smtClean="0">
                <a:cs typeface="Times New Roman" pitchFamily="18" charset="0"/>
              </a:rPr>
              <a:t>*for </a:t>
            </a:r>
            <a:r>
              <a:rPr lang="en-GB" sz="2400" dirty="0" err="1" smtClean="0">
                <a:cs typeface="Times New Roman" pitchFamily="18" charset="0"/>
              </a:rPr>
              <a:t>r.m.s</a:t>
            </a:r>
            <a:r>
              <a:rPr lang="en-GB" sz="2400" dirty="0" smtClean="0">
                <a:cs typeface="Times New Roman" pitchFamily="18" charset="0"/>
              </a:rPr>
              <a:t>. bunch length </a:t>
            </a:r>
            <a:r>
              <a:rPr lang="en-GB" sz="2400" dirty="0">
                <a:cs typeface="Times New Roman" pitchFamily="18" charset="0"/>
              </a:rPr>
              <a:t>o</a:t>
            </a:r>
            <a:r>
              <a:rPr lang="en-GB" sz="2400" dirty="0" smtClean="0">
                <a:cs typeface="Times New Roman" pitchFamily="18" charset="0"/>
              </a:rPr>
              <a:t>f 45 </a:t>
            </a:r>
            <a:r>
              <a:rPr lang="el-GR" sz="2400" dirty="0" smtClean="0">
                <a:cs typeface="Times New Roman" pitchFamily="18" charset="0"/>
              </a:rPr>
              <a:t>μ</a:t>
            </a:r>
            <a:r>
              <a:rPr lang="en-GB" sz="2400" dirty="0" smtClean="0">
                <a:cs typeface="Times New Roman" pitchFamily="18" charset="0"/>
              </a:rPr>
              <a:t>m</a:t>
            </a:r>
          </a:p>
          <a:p>
            <a:r>
              <a:rPr lang="en-GB" sz="2400" dirty="0" smtClean="0">
                <a:cs typeface="Times New Roman" pitchFamily="18" charset="0"/>
              </a:rPr>
              <a:t>**for </a:t>
            </a:r>
            <a:r>
              <a:rPr lang="en-GB" sz="2400" dirty="0" err="1" smtClean="0">
                <a:cs typeface="Times New Roman" pitchFamily="18" charset="0"/>
              </a:rPr>
              <a:t>r.m.s</a:t>
            </a:r>
            <a:r>
              <a:rPr lang="en-GB" sz="2400" dirty="0" smtClean="0">
                <a:cs typeface="Times New Roman" pitchFamily="18" charset="0"/>
              </a:rPr>
              <a:t>. bunch length of 3.6 </a:t>
            </a:r>
            <a:r>
              <a:rPr lang="el-GR" sz="2400" dirty="0" smtClean="0">
                <a:cs typeface="Times New Roman" pitchFamily="18" charset="0"/>
              </a:rPr>
              <a:t>μ</a:t>
            </a:r>
            <a:r>
              <a:rPr lang="en-US" sz="2400" dirty="0" smtClean="0">
                <a:cs typeface="Times New Roman" pitchFamily="18" charset="0"/>
              </a:rPr>
              <a:t>m (12 fs)</a:t>
            </a:r>
            <a:endParaRPr lang="en-GB" sz="2400" dirty="0"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5685697"/>
            <a:ext cx="7685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Looks like there is no problem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95250"/>
            <a:ext cx="91154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endParaRPr lang="en-US" sz="2200" dirty="0" smtClean="0"/>
          </a:p>
          <a:p>
            <a:pPr marL="114300" indent="-114300">
              <a:buFont typeface="Arial" pitchFamily="34" charset="0"/>
              <a:buChar char="•"/>
            </a:pPr>
            <a:r>
              <a:rPr lang="en-US" sz="2200" dirty="0" smtClean="0"/>
              <a:t>HOM couplers:</a:t>
            </a:r>
          </a:p>
          <a:p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Filling time is 0.9 </a:t>
            </a:r>
            <a:r>
              <a:rPr lang="en-US" sz="2200" dirty="0" err="1" smtClean="0"/>
              <a:t>msec</a:t>
            </a:r>
            <a:r>
              <a:rPr lang="en-US" sz="22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Time constant is 0.71 </a:t>
            </a:r>
            <a:r>
              <a:rPr lang="en-US" sz="2200" dirty="0" err="1" smtClean="0"/>
              <a:t>msec</a:t>
            </a:r>
            <a:r>
              <a:rPr lang="en-US" sz="2200" dirty="0" smtClean="0"/>
              <a:t> (</a:t>
            </a:r>
            <a:r>
              <a:rPr lang="en-US" sz="2200" dirty="0" err="1" smtClean="0"/>
              <a:t>Q</a:t>
            </a:r>
            <a:r>
              <a:rPr lang="en-US" sz="2200" baseline="-25000" dirty="0" err="1" smtClean="0"/>
              <a:t>loaded</a:t>
            </a:r>
            <a:r>
              <a:rPr lang="en-US" sz="2200" dirty="0" smtClean="0"/>
              <a:t> = 2.9e6)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“RF load duty factor” (filling, flattop and discharge) is 5.1% 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Gradient is 31.5 MeV/m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RF load in HOM couplers is 20% of the LCLS II (16 MeV/m, CW)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Looks like no problems with HOM couplers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35" y="131339"/>
            <a:ext cx="2409825" cy="160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3" r="5573"/>
          <a:stretch/>
        </p:blipFill>
        <p:spPr bwMode="auto">
          <a:xfrm>
            <a:off x="375669" y="4053444"/>
            <a:ext cx="3006423" cy="248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3" r="5546"/>
          <a:stretch/>
        </p:blipFill>
        <p:spPr bwMode="auto">
          <a:xfrm>
            <a:off x="3788435" y="4053444"/>
            <a:ext cx="3015343" cy="248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39029" y="4339465"/>
            <a:ext cx="206589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</a:rPr>
              <a:t>acc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 RF load</a:t>
            </a:r>
            <a:endParaRPr lang="en-US" baseline="30000" dirty="0" smtClean="0">
              <a:solidFill>
                <a:schemeClr val="bg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849563" y="4495800"/>
            <a:ext cx="2627437" cy="1742890"/>
          </a:xfrm>
          <a:custGeom>
            <a:avLst/>
            <a:gdLst>
              <a:gd name="connsiteX0" fmla="*/ 0 w 3882571"/>
              <a:gd name="connsiteY0" fmla="*/ 2634343 h 2634343"/>
              <a:gd name="connsiteX1" fmla="*/ 94342 w 3882571"/>
              <a:gd name="connsiteY1" fmla="*/ 2569029 h 2634343"/>
              <a:gd name="connsiteX2" fmla="*/ 217714 w 3882571"/>
              <a:gd name="connsiteY2" fmla="*/ 2322286 h 2634343"/>
              <a:gd name="connsiteX3" fmla="*/ 471714 w 3882571"/>
              <a:gd name="connsiteY3" fmla="*/ 1436914 h 2634343"/>
              <a:gd name="connsiteX4" fmla="*/ 834571 w 3882571"/>
              <a:gd name="connsiteY4" fmla="*/ 43543 h 2634343"/>
              <a:gd name="connsiteX5" fmla="*/ 870857 w 3882571"/>
              <a:gd name="connsiteY5" fmla="*/ 0 h 2634343"/>
              <a:gd name="connsiteX6" fmla="*/ 1045028 w 3882571"/>
              <a:gd name="connsiteY6" fmla="*/ 0 h 2634343"/>
              <a:gd name="connsiteX7" fmla="*/ 1103085 w 3882571"/>
              <a:gd name="connsiteY7" fmla="*/ 341086 h 2634343"/>
              <a:gd name="connsiteX8" fmla="*/ 1211942 w 3882571"/>
              <a:gd name="connsiteY8" fmla="*/ 820057 h 2634343"/>
              <a:gd name="connsiteX9" fmla="*/ 1400628 w 3882571"/>
              <a:gd name="connsiteY9" fmla="*/ 1407886 h 2634343"/>
              <a:gd name="connsiteX10" fmla="*/ 1596571 w 3882571"/>
              <a:gd name="connsiteY10" fmla="*/ 1821543 h 2634343"/>
              <a:gd name="connsiteX11" fmla="*/ 1836057 w 3882571"/>
              <a:gd name="connsiteY11" fmla="*/ 2162629 h 2634343"/>
              <a:gd name="connsiteX12" fmla="*/ 2162628 w 3882571"/>
              <a:gd name="connsiteY12" fmla="*/ 2387600 h 2634343"/>
              <a:gd name="connsiteX13" fmla="*/ 2605314 w 3882571"/>
              <a:gd name="connsiteY13" fmla="*/ 2540000 h 2634343"/>
              <a:gd name="connsiteX14" fmla="*/ 3026228 w 3882571"/>
              <a:gd name="connsiteY14" fmla="*/ 2590800 h 2634343"/>
              <a:gd name="connsiteX15" fmla="*/ 3585028 w 3882571"/>
              <a:gd name="connsiteY15" fmla="*/ 2619829 h 2634343"/>
              <a:gd name="connsiteX16" fmla="*/ 3882571 w 3882571"/>
              <a:gd name="connsiteY16" fmla="*/ 2634343 h 2634343"/>
              <a:gd name="connsiteX17" fmla="*/ 0 w 3882571"/>
              <a:gd name="connsiteY17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82571" h="2634343">
                <a:moveTo>
                  <a:pt x="0" y="2634343"/>
                </a:moveTo>
                <a:lnTo>
                  <a:pt x="94342" y="2569029"/>
                </a:lnTo>
                <a:lnTo>
                  <a:pt x="217714" y="2322286"/>
                </a:lnTo>
                <a:lnTo>
                  <a:pt x="471714" y="1436914"/>
                </a:lnTo>
                <a:lnTo>
                  <a:pt x="834571" y="43543"/>
                </a:lnTo>
                <a:lnTo>
                  <a:pt x="870857" y="0"/>
                </a:lnTo>
                <a:lnTo>
                  <a:pt x="1045028" y="0"/>
                </a:lnTo>
                <a:lnTo>
                  <a:pt x="1103085" y="341086"/>
                </a:lnTo>
                <a:lnTo>
                  <a:pt x="1211942" y="820057"/>
                </a:lnTo>
                <a:lnTo>
                  <a:pt x="1400628" y="1407886"/>
                </a:lnTo>
                <a:lnTo>
                  <a:pt x="1596571" y="1821543"/>
                </a:lnTo>
                <a:lnTo>
                  <a:pt x="1836057" y="2162629"/>
                </a:lnTo>
                <a:lnTo>
                  <a:pt x="2162628" y="2387600"/>
                </a:lnTo>
                <a:lnTo>
                  <a:pt x="2605314" y="2540000"/>
                </a:lnTo>
                <a:lnTo>
                  <a:pt x="3026228" y="2590800"/>
                </a:lnTo>
                <a:lnTo>
                  <a:pt x="3585028" y="2619829"/>
                </a:lnTo>
                <a:lnTo>
                  <a:pt x="3882571" y="2634343"/>
                </a:lnTo>
                <a:lnTo>
                  <a:pt x="0" y="2634343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contourClr>
              <a:schemeClr val="l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 smtClean="0">
              <a:solidFill>
                <a:srgbClr val="66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0297" y="4556138"/>
            <a:ext cx="99258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RF duty</a:t>
            </a:r>
          </a:p>
        </p:txBody>
      </p:sp>
    </p:spTree>
    <p:extLst>
      <p:ext uri="{BB962C8B-B14F-4D97-AF65-F5344CB8AC3E}">
        <p14:creationId xmlns:p14="http://schemas.microsoft.com/office/powerpoint/2010/main" val="22961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0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Main coupler </a:t>
            </a:r>
            <a:r>
              <a:rPr lang="en-US" sz="2800" dirty="0"/>
              <a:t>issues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ILC couplers (TTF-III) = 300kW pulse, 2.5 kW average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LCLS-II input </a:t>
            </a:r>
            <a:r>
              <a:rPr lang="en-US" sz="2400" dirty="0"/>
              <a:t>power </a:t>
            </a:r>
            <a:r>
              <a:rPr lang="en-US" sz="2400" dirty="0" smtClean="0"/>
              <a:t>  =  6 kW/cavity CW</a:t>
            </a:r>
            <a:endParaRPr lang="en-US" sz="2400" dirty="0"/>
          </a:p>
          <a:p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27145"/>
            <a:ext cx="4449463" cy="273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3" y="1631216"/>
            <a:ext cx="3657600" cy="272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9075" y="4806493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ILC coupler development was done in collaboration with SLAC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ILC coupler was  modified for use in LCLS-II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61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95250"/>
            <a:ext cx="91154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endParaRPr lang="en-US" sz="2200" dirty="0" smtClean="0"/>
          </a:p>
          <a:p>
            <a:pPr marL="114300" indent="-114300">
              <a:buFont typeface="Arial" pitchFamily="34" charset="0"/>
              <a:buChar char="•"/>
            </a:pPr>
            <a:r>
              <a:rPr lang="en-US" sz="2200" dirty="0" err="1" smtClean="0"/>
              <a:t>MaRIE</a:t>
            </a:r>
            <a:r>
              <a:rPr lang="en-US" sz="2200" dirty="0" smtClean="0"/>
              <a:t> :</a:t>
            </a:r>
          </a:p>
          <a:p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Filling time is 0.9 </a:t>
            </a:r>
            <a:r>
              <a:rPr lang="en-US" sz="2200" dirty="0" err="1" smtClean="0"/>
              <a:t>msec</a:t>
            </a:r>
            <a:r>
              <a:rPr lang="en-US" sz="22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Time constant is 0.71 </a:t>
            </a:r>
            <a:r>
              <a:rPr lang="en-US" sz="2200" dirty="0" err="1" smtClean="0"/>
              <a:t>msec</a:t>
            </a:r>
            <a:r>
              <a:rPr lang="en-US" sz="2200" dirty="0" smtClean="0"/>
              <a:t> (</a:t>
            </a:r>
            <a:r>
              <a:rPr lang="en-US" sz="2200" dirty="0" err="1" smtClean="0"/>
              <a:t>Q</a:t>
            </a:r>
            <a:r>
              <a:rPr lang="en-US" sz="2200" baseline="-25000" dirty="0" err="1" smtClean="0"/>
              <a:t>loaded</a:t>
            </a:r>
            <a:r>
              <a:rPr lang="en-US" sz="2200" dirty="0" smtClean="0"/>
              <a:t> = 2.9e6)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Beam pulse is 0.1 </a:t>
            </a:r>
            <a:r>
              <a:rPr lang="en-US" sz="2200" dirty="0" err="1" smtClean="0"/>
              <a:t>msec</a:t>
            </a: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“RF source duty factor” (filling and acceleration) is 5.7% 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Gradient is 31.5 MeV/m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The pulsed power during filling: 173 kW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The pulsed power during acceleration: 89 kW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The beam power in the pulse: 8.2 kW</a:t>
            </a:r>
          </a:p>
          <a:p>
            <a:endParaRPr lang="en-US" sz="2200" dirty="0" smtClean="0"/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Average power is 10 kW!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Modifications are necessary.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Air cooling?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8513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Expected RF load on Cryogenics system: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XFEL: 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=0.8e10 at 31.5 MeV/m;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N-doping: needs additional R&amp;D in order to operate </a:t>
            </a:r>
            <a:r>
              <a:rPr lang="en-US" sz="2400" dirty="0"/>
              <a:t>at 31.5 </a:t>
            </a:r>
            <a:r>
              <a:rPr lang="en-US" sz="2400" dirty="0" smtClean="0"/>
              <a:t>MeV/m;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ILC: “RF load duty factor” is 0.8% (5 Hz </a:t>
            </a:r>
            <a:r>
              <a:rPr lang="en-US" sz="2400" dirty="0" err="1" smtClean="0"/>
              <a:t>reprate</a:t>
            </a:r>
            <a:r>
              <a:rPr lang="en-US" sz="2400" dirty="0" smtClean="0"/>
              <a:t>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RF load at 31.5 MeV/m and </a:t>
            </a:r>
            <a:r>
              <a:rPr lang="en-US" sz="2400" dirty="0"/>
              <a:t>Q</a:t>
            </a:r>
            <a:r>
              <a:rPr lang="en-US" sz="2400" baseline="-25000" dirty="0"/>
              <a:t>0</a:t>
            </a:r>
            <a:r>
              <a:rPr lang="en-US" sz="2400" dirty="0"/>
              <a:t>=0.8e10 </a:t>
            </a:r>
            <a:r>
              <a:rPr lang="en-US" sz="2400" dirty="0" smtClean="0"/>
              <a:t>is 9 W/CM;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LCLS: CW operation, N-doping: 2.7e10 at 16 MeV/m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RF load is 75 W/CM;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MaRIE</a:t>
            </a:r>
            <a:r>
              <a:rPr lang="en-US" sz="2400" dirty="0"/>
              <a:t>: “RF load duty factor” is </a:t>
            </a:r>
            <a:r>
              <a:rPr lang="en-US" sz="2400" dirty="0" smtClean="0"/>
              <a:t>5.1%;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RF </a:t>
            </a:r>
            <a:r>
              <a:rPr lang="en-US" sz="2400" dirty="0"/>
              <a:t>load at 31.5 MeV/m and Q</a:t>
            </a:r>
            <a:r>
              <a:rPr lang="en-US" sz="2400" baseline="-25000" dirty="0"/>
              <a:t>0</a:t>
            </a:r>
            <a:r>
              <a:rPr lang="en-US" sz="2400" dirty="0"/>
              <a:t>=0.8e10 is </a:t>
            </a:r>
            <a:r>
              <a:rPr lang="en-US" sz="2400" dirty="0" smtClean="0"/>
              <a:t>57 </a:t>
            </a:r>
            <a:r>
              <a:rPr lang="en-US" sz="2400" dirty="0"/>
              <a:t>W/CM;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LCLS II – type </a:t>
            </a:r>
            <a:r>
              <a:rPr lang="en-US" sz="2800" dirty="0" smtClean="0">
                <a:solidFill>
                  <a:srgbClr val="FF0000"/>
                </a:solidFill>
              </a:rPr>
              <a:t>cavity and CM look OK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High-Q</a:t>
            </a:r>
            <a:r>
              <a:rPr lang="en-US" sz="2800" baseline="-25000" dirty="0" smtClean="0">
                <a:solidFill>
                  <a:srgbClr val="FF0000"/>
                </a:solidFill>
              </a:rPr>
              <a:t>0 </a:t>
            </a:r>
            <a:r>
              <a:rPr lang="en-US" sz="2800" dirty="0" smtClean="0">
                <a:solidFill>
                  <a:srgbClr val="FF0000"/>
                </a:solidFill>
              </a:rPr>
              <a:t>R&amp;D are necessary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Field emission may be an issue at 31.5 MeV/m.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Slava Yakovlev, FNAL,  March 09,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CAB7A-6485-416B-BDF2-2E74FE9F00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0576" y="762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FF00"/>
                </a:solidFill>
              </a:rPr>
              <a:t>Lorentz Force </a:t>
            </a:r>
            <a:r>
              <a:rPr lang="en-US" sz="2400" dirty="0">
                <a:solidFill>
                  <a:srgbClr val="FFFF00"/>
                </a:solidFill>
              </a:rPr>
              <a:t>D</a:t>
            </a:r>
            <a:r>
              <a:rPr lang="en-US" sz="2400" dirty="0" smtClean="0">
                <a:solidFill>
                  <a:srgbClr val="FFFF00"/>
                </a:solidFill>
              </a:rPr>
              <a:t>etune (LFD) and microphonics:</a:t>
            </a:r>
          </a:p>
          <a:p>
            <a:pPr marL="0" lvl="1"/>
            <a:endParaRPr lang="en-US" sz="2400" dirty="0">
              <a:solidFill>
                <a:srgbClr val="FFFF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High Gradient: LFD factor ~1 Hz/(MeV/m)2; LFD = 1 kHz;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Bandwidth: 450 Hz.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LFD/BDW ≈ 2;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For XFEL </a:t>
            </a:r>
            <a:r>
              <a:rPr lang="en-US" sz="2000" dirty="0"/>
              <a:t>LFD/BDW ≈ </a:t>
            </a:r>
            <a:r>
              <a:rPr lang="en-US" sz="2000" dirty="0" smtClean="0"/>
              <a:t>2;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But: beam pulse is short, 0.1 </a:t>
            </a:r>
            <a:r>
              <a:rPr lang="en-US" sz="2000" dirty="0" err="1" smtClean="0"/>
              <a:t>msec</a:t>
            </a:r>
            <a:r>
              <a:rPr lang="en-US" sz="2000" dirty="0" smtClean="0"/>
              <a:t> → Resonance Control and LLRF settling time may be an issue to provide required amplitude and phase stability. </a:t>
            </a:r>
            <a:endParaRPr lang="en-US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High repetition rate: piezo life time.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9" y="3352800"/>
            <a:ext cx="4278521" cy="3078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831074"/>
            <a:ext cx="3922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R&amp;D on the resonance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control is needed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13885</TotalTime>
  <Words>864</Words>
  <Application>Microsoft Office PowerPoint</Application>
  <PresentationFormat>On-screen Show (4:3)</PresentationFormat>
  <Paragraphs>154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Courier New</vt:lpstr>
      <vt:lpstr>Symbol</vt:lpstr>
      <vt:lpstr>Times New Roman</vt:lpstr>
      <vt:lpstr>Wingdings</vt:lpstr>
      <vt:lpstr>1_Factory</vt:lpstr>
      <vt:lpstr> Initial thoughts on the concept of SC RF for MaRIE  Slava Yakovlev (FNAL)  March 9,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ginsburg</dc:creator>
  <cp:lastModifiedBy>Vyacheslav P. Yakovlev x3888 14865N</cp:lastModifiedBy>
  <cp:revision>192</cp:revision>
  <dcterms:created xsi:type="dcterms:W3CDTF">2011-10-31T15:46:33Z</dcterms:created>
  <dcterms:modified xsi:type="dcterms:W3CDTF">2016-03-09T13:15:30Z</dcterms:modified>
</cp:coreProperties>
</file>