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65" r:id="rId3"/>
    <p:sldId id="288" r:id="rId4"/>
    <p:sldId id="292" r:id="rId5"/>
    <p:sldId id="293" r:id="rId6"/>
    <p:sldId id="296" r:id="rId7"/>
    <p:sldId id="295" r:id="rId8"/>
    <p:sldId id="297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4" autoAdjust="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32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3/7/16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3/7/16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March 9, 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Tom Peterson  |  Cryomodule Design at Fermilab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March 9,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Tom Peterson  |  Cryomodule Design at Fermilab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March 9,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Tom Peterson  |  Cryomodule Design at Fermilab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March 9,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Tom Peterson  |  Cryomodule Design at Fermilab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March 9,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Tom Peterson  |  Cryomodule Design at Fermilab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400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Tom Peterson  |  Cryomodule Design at Fermilab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  <a:prstGeom prst="rect">
            <a:avLst/>
          </a:prstGeo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 b="0"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March 9, 2016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Tom Peterson  |  Cryomodule Design at Fermilab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March 9,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Tom Peterson  |  Cryomodule Design at Fermilab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March 9,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Tom Peterson  |  Cryomodule Design at Fermilab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theme" Target="../theme/theme2.xml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March 9, 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Tom Peterson  |  Cryomodule Design at Fermilab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6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March 9, 2016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Tom Peterson  |  Cryomodule Design at Fermilab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1.3 GHz and 3.9 GHz SRF Cryomodule Design and Engineering at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Fermilab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Tom Peterson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Fermilab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– Los Alamos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MaRIE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Project Meeting 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March 9, 2016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1.3 GHz and 3.9 GHz SRF design experience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TESLA / ILC – 25 years since the start </a:t>
            </a:r>
          </a:p>
          <a:p>
            <a:pPr lvl="1"/>
            <a:r>
              <a:rPr lang="en-US" dirty="0" err="1" smtClean="0"/>
              <a:t>Fermilab</a:t>
            </a:r>
            <a:r>
              <a:rPr lang="en-US" dirty="0" smtClean="0"/>
              <a:t> was a major collaborator in the design of TESLA and in the ILC development effort </a:t>
            </a:r>
          </a:p>
          <a:p>
            <a:pPr lvl="1"/>
            <a:r>
              <a:rPr lang="en-US" dirty="0" smtClean="0"/>
              <a:t>Specifically for TESLA cryomodule and cryogenic system design – Tom </a:t>
            </a:r>
            <a:r>
              <a:rPr lang="en-US" dirty="0" err="1" smtClean="0"/>
              <a:t>Nicol</a:t>
            </a:r>
            <a:r>
              <a:rPr lang="en-US" dirty="0" smtClean="0"/>
              <a:t>, Tom Peterson </a:t>
            </a:r>
          </a:p>
          <a:p>
            <a:pPr lvl="1"/>
            <a:r>
              <a:rPr lang="en-US" dirty="0" smtClean="0"/>
              <a:t>More intensive effort on ILC over the past 10 years, more people at </a:t>
            </a:r>
            <a:r>
              <a:rPr lang="en-US" dirty="0" err="1" smtClean="0"/>
              <a:t>Fermilab</a:t>
            </a:r>
            <a:r>
              <a:rPr lang="en-US" dirty="0" smtClean="0"/>
              <a:t> involved in design </a:t>
            </a:r>
          </a:p>
          <a:p>
            <a:pPr lvl="2"/>
            <a:r>
              <a:rPr lang="en-US" dirty="0" smtClean="0"/>
              <a:t>ILC Reference Design Report (RDR) and Technical Design Report (TDR)  </a:t>
            </a:r>
          </a:p>
          <a:p>
            <a:r>
              <a:rPr lang="en-US" dirty="0" smtClean="0"/>
              <a:t>Long-standing close collaboration with DESY, INFN, CEA </a:t>
            </a:r>
            <a:r>
              <a:rPr lang="en-US" dirty="0" err="1" smtClean="0"/>
              <a:t>Saclay</a:t>
            </a:r>
            <a:r>
              <a:rPr lang="en-US" dirty="0" smtClean="0"/>
              <a:t>, and other laboratories for SRF continues today </a:t>
            </a:r>
          </a:p>
          <a:p>
            <a:r>
              <a:rPr lang="en-US" dirty="0" smtClean="0"/>
              <a:t>Two 1.3 GHz cryomodules were built and tested: CM1 and CM2 </a:t>
            </a:r>
          </a:p>
          <a:p>
            <a:pPr lvl="1"/>
            <a:r>
              <a:rPr lang="en-US" dirty="0" smtClean="0"/>
              <a:t>We have complete design packages for this version, essentially “Type 3+” (similar to XFEL) serving as ILC prototypes </a:t>
            </a:r>
          </a:p>
          <a:p>
            <a:pPr lvl="1"/>
            <a:r>
              <a:rPr lang="en-US" dirty="0" smtClean="0"/>
              <a:t>Design includes pressure vessel, vacuum vessel, and piping documentation and engineering analyses  </a:t>
            </a:r>
          </a:p>
          <a:p>
            <a:r>
              <a:rPr lang="en-US" dirty="0" err="1" smtClean="0"/>
              <a:t>Fermilab</a:t>
            </a:r>
            <a:r>
              <a:rPr lang="en-US" dirty="0" smtClean="0"/>
              <a:t> designed and built one 4-cavity 3.9 GHz cryomodule for DESY/FLASH; in operation for several years </a:t>
            </a:r>
          </a:p>
          <a:p>
            <a:pPr lvl="1"/>
            <a:r>
              <a:rPr lang="en-US" dirty="0" smtClean="0"/>
              <a:t>Collaborated then with INFN for the XFEL 3.9 GHz design </a:t>
            </a:r>
          </a:p>
          <a:p>
            <a:r>
              <a:rPr lang="en-US" dirty="0" err="1" smtClean="0"/>
              <a:t>Fermilab</a:t>
            </a:r>
            <a:r>
              <a:rPr lang="en-US" dirty="0" smtClean="0"/>
              <a:t> developed and implemented SRF cavity pressure vessel standard (non-standard due to use of Nb, etc.) for CFR-851 compliance methodology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Peterson  |  Cryomodule Design at Fermilab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26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– LCLS</a:t>
            </a:r>
            <a:r>
              <a:rPr lang="en-US" dirty="0" smtClean="0"/>
              <a:t>-II </a:t>
            </a:r>
            <a:r>
              <a:rPr lang="en-US" dirty="0" smtClean="0"/>
              <a:t>cryomodules – 1.3 GHz and 3.9 GHz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For LCLS-II, FNAL </a:t>
            </a:r>
            <a:r>
              <a:rPr lang="en-US" dirty="0" smtClean="0"/>
              <a:t>is responsible </a:t>
            </a:r>
            <a:r>
              <a:rPr lang="en-US" dirty="0"/>
              <a:t>for </a:t>
            </a:r>
            <a:r>
              <a:rPr lang="en-US" dirty="0" smtClean="0"/>
              <a:t>cryomodule design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ollaboration </a:t>
            </a:r>
            <a:r>
              <a:rPr lang="en-US" dirty="0"/>
              <a:t>with </a:t>
            </a:r>
            <a:r>
              <a:rPr lang="en-US" dirty="0" err="1" smtClean="0"/>
              <a:t>Jlab</a:t>
            </a:r>
            <a:r>
              <a:rPr lang="en-US" dirty="0" smtClean="0"/>
              <a:t> and </a:t>
            </a:r>
            <a:r>
              <a:rPr lang="en-US" dirty="0"/>
              <a:t>SLAC</a:t>
            </a:r>
          </a:p>
          <a:p>
            <a:r>
              <a:rPr lang="en-US" dirty="0" smtClean="0"/>
              <a:t>Again, cooperation </a:t>
            </a:r>
            <a:r>
              <a:rPr lang="en-US" dirty="0"/>
              <a:t>and assistance from DESY/XFEL and CEA </a:t>
            </a:r>
            <a:r>
              <a:rPr lang="en-US" dirty="0" err="1"/>
              <a:t>Saclay</a:t>
            </a:r>
            <a:r>
              <a:rPr lang="en-US" dirty="0"/>
              <a:t> extremely </a:t>
            </a:r>
            <a:r>
              <a:rPr lang="en-US" dirty="0" smtClean="0"/>
              <a:t>beneficial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1.3 </a:t>
            </a:r>
            <a:r>
              <a:rPr lang="en-US" dirty="0"/>
              <a:t>GHz </a:t>
            </a:r>
            <a:r>
              <a:rPr lang="en-US" dirty="0" smtClean="0"/>
              <a:t>cryomodules for LCLS-II </a:t>
            </a:r>
            <a:r>
              <a:rPr lang="en-US" dirty="0" smtClean="0"/>
              <a:t>(35)</a:t>
            </a:r>
          </a:p>
          <a:p>
            <a:pPr marL="682625" lvl="1" indent="-334963"/>
            <a:r>
              <a:rPr lang="en-US" dirty="0" smtClean="0"/>
              <a:t>Design is complete, assembly </a:t>
            </a:r>
            <a:r>
              <a:rPr lang="en-US" dirty="0" smtClean="0"/>
              <a:t>is </a:t>
            </a:r>
            <a:r>
              <a:rPr lang="en-US" dirty="0" smtClean="0"/>
              <a:t>underway </a:t>
            </a:r>
          </a:p>
          <a:p>
            <a:pPr marL="682625" lvl="1" indent="-334963"/>
            <a:r>
              <a:rPr lang="en-US" dirty="0" smtClean="0"/>
              <a:t>Produce </a:t>
            </a:r>
            <a:r>
              <a:rPr lang="en-US" dirty="0" smtClean="0"/>
              <a:t>two streams of </a:t>
            </a:r>
            <a:r>
              <a:rPr lang="en-US" dirty="0"/>
              <a:t>i</a:t>
            </a:r>
            <a:r>
              <a:rPr lang="en-US" dirty="0" smtClean="0"/>
              <a:t>dentical 1.3 GHz production </a:t>
            </a:r>
            <a:r>
              <a:rPr lang="en-US" dirty="0"/>
              <a:t>CM </a:t>
            </a:r>
            <a:r>
              <a:rPr lang="en-US" dirty="0" smtClean="0"/>
              <a:t>at </a:t>
            </a:r>
            <a:r>
              <a:rPr lang="en-US" dirty="0" err="1" smtClean="0"/>
              <a:t>FNAL&amp;JLab</a:t>
            </a:r>
            <a:endParaRPr lang="en-US" dirty="0"/>
          </a:p>
          <a:p>
            <a:pPr marL="915988" lvl="2" indent="-334963"/>
            <a:r>
              <a:rPr lang="en-US" dirty="0"/>
              <a:t>Tightly coordinated activity among partner labs</a:t>
            </a:r>
          </a:p>
          <a:p>
            <a:pPr marL="915988" lvl="2" indent="-334963"/>
            <a:r>
              <a:rPr lang="en-US" dirty="0"/>
              <a:t>C</a:t>
            </a:r>
            <a:r>
              <a:rPr lang="en-US" dirty="0" smtClean="0"/>
              <a:t>ommon procedures, common </a:t>
            </a:r>
            <a:r>
              <a:rPr lang="en-US" dirty="0"/>
              <a:t>test performance database, common travelers, etc. (within infrastructure limits</a:t>
            </a:r>
            <a:r>
              <a:rPr lang="en-US" dirty="0" smtClean="0"/>
              <a:t>) </a:t>
            </a:r>
          </a:p>
          <a:p>
            <a:pPr marL="915988" lvl="2" indent="-334963"/>
            <a:r>
              <a:rPr lang="en-US" dirty="0" smtClean="0"/>
              <a:t>Split procurements between the two labs</a:t>
            </a:r>
            <a:endParaRPr lang="en-US" dirty="0"/>
          </a:p>
          <a:p>
            <a:pPr marL="682625" lvl="2" indent="-334963">
              <a:spcAft>
                <a:spcPts val="300"/>
              </a:spcAft>
              <a:buSzTx/>
              <a:buFont typeface="Arial" pitchFamily="34" charset="0"/>
              <a:buChar char="•"/>
            </a:pPr>
            <a:r>
              <a:rPr lang="en-US" sz="2200" dirty="0" smtClean="0"/>
              <a:t>Assembly of </a:t>
            </a:r>
            <a:r>
              <a:rPr lang="en-US" sz="2200" dirty="0" smtClean="0"/>
              <a:t>two prototypes in advance of 33 production cryomodules</a:t>
            </a:r>
          </a:p>
          <a:p>
            <a:pPr marL="682625" lvl="2" indent="-334963">
              <a:spcAft>
                <a:spcPts val="300"/>
              </a:spcAft>
              <a:buSzTx/>
              <a:buFont typeface="Arial" pitchFamily="34" charset="0"/>
              <a:buChar char="•"/>
            </a:pPr>
            <a:r>
              <a:rPr lang="en-US" sz="2200" dirty="0" smtClean="0"/>
              <a:t>Test </a:t>
            </a:r>
            <a:r>
              <a:rPr lang="en-US" sz="2200" dirty="0" smtClean="0"/>
              <a:t>cryomodules </a:t>
            </a:r>
            <a:r>
              <a:rPr lang="en-US" sz="2200" dirty="0" smtClean="0"/>
              <a:t>prior to delivery to SLAC, including prototypes</a:t>
            </a:r>
            <a:endParaRPr lang="en-US" dirty="0" smtClean="0"/>
          </a:p>
          <a:p>
            <a:pPr marL="347663" indent="-347663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/>
              <a:t>3.9 GHz cryomodules (2)</a:t>
            </a:r>
          </a:p>
          <a:p>
            <a:pPr marL="682625" lvl="1" indent="-334963"/>
            <a:r>
              <a:rPr lang="en-US" dirty="0" smtClean="0"/>
              <a:t>Under d</a:t>
            </a:r>
            <a:r>
              <a:rPr lang="en-US" dirty="0" smtClean="0"/>
              <a:t>esign now </a:t>
            </a:r>
          </a:p>
          <a:p>
            <a:pPr marL="682625" lvl="1" indent="-334963"/>
            <a:r>
              <a:rPr lang="en-US" dirty="0" smtClean="0"/>
              <a:t>Brought back information from INFN / XFEL 8-cavity 3.9 GHz design </a:t>
            </a:r>
            <a:endParaRPr lang="en-US" dirty="0" smtClean="0"/>
          </a:p>
          <a:p>
            <a:pPr marL="682625" lvl="1" indent="-334963"/>
            <a:r>
              <a:rPr lang="en-US" dirty="0" smtClean="0"/>
              <a:t>Will be </a:t>
            </a:r>
            <a:r>
              <a:rPr lang="en-US" dirty="0" smtClean="0"/>
              <a:t>produced </a:t>
            </a:r>
            <a:r>
              <a:rPr lang="en-US" dirty="0"/>
              <a:t>and tested at </a:t>
            </a:r>
            <a:r>
              <a:rPr lang="en-US" dirty="0" smtClean="0"/>
              <a:t>FNAL, following 1.3 GHz for efficiency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All cavities and cryomodules go in the </a:t>
            </a:r>
            <a:r>
              <a:rPr lang="en-US" dirty="0" err="1" smtClean="0"/>
              <a:t>linac</a:t>
            </a:r>
            <a:endParaRPr lang="en-US" dirty="0" smtClean="0"/>
          </a:p>
          <a:p>
            <a:pPr marL="682625" lvl="1" indent="-334963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two 1.3 GHz cryomodules (prototypes) </a:t>
            </a:r>
            <a:r>
              <a:rPr lang="en-US" dirty="0" smtClean="0"/>
              <a:t>must work </a:t>
            </a:r>
            <a:r>
              <a:rPr lang="en-US" dirty="0" smtClean="0"/>
              <a:t>to </a:t>
            </a:r>
            <a:r>
              <a:rPr lang="en-US" dirty="0" smtClean="0"/>
              <a:t>specification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Tom Peterson  |  Cryomodule Design at Fermilab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910502B-0AF4-49E3-9D53-4A26E5378B2C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011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1.3 GHz cryomodule designs at </a:t>
            </a:r>
            <a:r>
              <a:rPr lang="en-US" dirty="0" err="1" smtClean="0"/>
              <a:t>Fermilab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Peterson  |  Cryomodule Design at Fermilab</a:t>
            </a:r>
            <a:endParaRPr lang="en-US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7" name="Picture 6" descr="F10009945_2_Nov_2015c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56569"/>
            <a:ext cx="9144000" cy="27016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5650683"/>
            <a:ext cx="6985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LCLS-II 1.3 GHz cryomodule – assembly underway now</a:t>
            </a:r>
            <a:endParaRPr lang="en-US" dirty="0"/>
          </a:p>
        </p:txBody>
      </p:sp>
      <p:pic>
        <p:nvPicPr>
          <p:cNvPr id="9" name="Picture 8" descr="CRYOMODULE_2_ASSEMBLY_D00000000849693_13MAY2011c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0202"/>
            <a:ext cx="9144000" cy="278577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9741" y="3087483"/>
            <a:ext cx="6669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CM2 (XFEL-style cryomodule – two built and tested)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52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1.3 GHz ILC prototype design (“T4CM”, Type 4 Cryomodule)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3471963"/>
            <a:ext cx="8672513" cy="25589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the development of the TESLA / ILC / XFEL cryomodules there were four major design revisions, with some minor variations within each type  </a:t>
            </a:r>
          </a:p>
          <a:p>
            <a:r>
              <a:rPr lang="en-US" dirty="0" smtClean="0"/>
              <a:t>XFEL is a modified Type 3+ </a:t>
            </a:r>
          </a:p>
          <a:p>
            <a:pPr lvl="1"/>
            <a:r>
              <a:rPr lang="en-US" dirty="0" smtClean="0"/>
              <a:t>Eight cavities, magnet at end, magnet at 2.0 K, conductively cooled current leads </a:t>
            </a:r>
          </a:p>
          <a:p>
            <a:r>
              <a:rPr lang="en-US" dirty="0" smtClean="0"/>
              <a:t>ILC RDR and TDR designs envision a Type 4 cryomodule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ometimes referred to as “T4CM” </a:t>
            </a:r>
          </a:p>
          <a:p>
            <a:pPr lvl="1"/>
            <a:r>
              <a:rPr lang="en-US" dirty="0" smtClean="0"/>
              <a:t>Main feature change – magnet in the center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T4CM has been built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Tom Peterson  |  Cryomodule Design at </a:t>
            </a:r>
            <a:r>
              <a:rPr lang="en-US" dirty="0" err="1" smtClean="0"/>
              <a:t>Fermilab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6" name="Picture 5" descr="COLD_MASS_T4CM_D00000000611633_012810c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3239"/>
            <a:ext cx="9144000" cy="18976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2598144"/>
            <a:ext cx="504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ILC T4CM cold mass (magnet in center)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02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3.9 GHz cryomodule design for LCLS-II at </a:t>
            </a:r>
            <a:r>
              <a:rPr lang="en-US" dirty="0" err="1" smtClean="0"/>
              <a:t>Fermilab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Peterson, 3.9 GHz Cryomodule Design, 4 March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6185" t="24894" r="2412" b="30616"/>
          <a:stretch/>
        </p:blipFill>
        <p:spPr>
          <a:xfrm>
            <a:off x="532097" y="1093797"/>
            <a:ext cx="8278446" cy="2190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4315" t="17914" r="2149" b="37551"/>
          <a:stretch/>
        </p:blipFill>
        <p:spPr>
          <a:xfrm>
            <a:off x="451821" y="3271031"/>
            <a:ext cx="8384367" cy="216992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76275" y="5440956"/>
            <a:ext cx="8035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Design underway now.  Based on both the XFEL 3.9 GHz design </a:t>
            </a:r>
          </a:p>
          <a:p>
            <a:r>
              <a:rPr lang="en-US" dirty="0"/>
              <a:t>a</a:t>
            </a:r>
            <a:r>
              <a:rPr lang="en-US" dirty="0" smtClean="0"/>
              <a:t>nd the LCLS-II 1.3 GHz design.  Will be done this year.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768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Fermilab</a:t>
            </a:r>
            <a:r>
              <a:rPr lang="en-US" dirty="0" smtClean="0"/>
              <a:t> cryomodule team for LCLS-II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4590447"/>
            <a:ext cx="8672513" cy="167772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boxes above represent teams of people </a:t>
            </a:r>
          </a:p>
          <a:p>
            <a:r>
              <a:rPr lang="en-US" dirty="0" smtClean="0"/>
              <a:t>Some key 1.3 / 3.9 GHz cryomodule engineers and designers not on chart above</a:t>
            </a:r>
          </a:p>
          <a:p>
            <a:pPr lvl="1"/>
            <a:r>
              <a:rPr lang="en-US" dirty="0" err="1" smtClean="0"/>
              <a:t>Yuriy</a:t>
            </a:r>
            <a:r>
              <a:rPr lang="en-US" dirty="0" smtClean="0"/>
              <a:t> </a:t>
            </a:r>
            <a:r>
              <a:rPr lang="en-US" dirty="0" err="1" smtClean="0"/>
              <a:t>Orlov</a:t>
            </a:r>
            <a:r>
              <a:rPr lang="en-US" dirty="0" smtClean="0"/>
              <a:t> – CAD model, detailed design, drawings management, procurements </a:t>
            </a:r>
          </a:p>
          <a:p>
            <a:pPr lvl="1"/>
            <a:r>
              <a:rPr lang="en-US" dirty="0" smtClean="0"/>
              <a:t>Yun He – engineering analyses, detailed design, integration with SLAC, and documentation for LCLS-II cryomodule (did </a:t>
            </a:r>
            <a:r>
              <a:rPr lang="en-US" dirty="0"/>
              <a:t>the Cornell ERL </a:t>
            </a:r>
            <a:r>
              <a:rPr lang="en-US" dirty="0" smtClean="0"/>
              <a:t>mail </a:t>
            </a:r>
            <a:r>
              <a:rPr lang="en-US" dirty="0" err="1" smtClean="0"/>
              <a:t>linac</a:t>
            </a:r>
            <a:r>
              <a:rPr lang="en-US" dirty="0" smtClean="0"/>
              <a:t> </a:t>
            </a:r>
            <a:r>
              <a:rPr lang="en-US" dirty="0"/>
              <a:t>cryomodule </a:t>
            </a:r>
            <a:r>
              <a:rPr lang="en-US" dirty="0" smtClean="0"/>
              <a:t>design)  </a:t>
            </a:r>
          </a:p>
          <a:p>
            <a:pPr lvl="1"/>
            <a:r>
              <a:rPr lang="en-US" dirty="0" smtClean="0"/>
              <a:t>Joshua </a:t>
            </a:r>
            <a:r>
              <a:rPr lang="en-US" dirty="0" err="1" smtClean="0"/>
              <a:t>Kaluzny</a:t>
            </a:r>
            <a:r>
              <a:rPr lang="en-US" dirty="0" smtClean="0"/>
              <a:t> – cryo-mechanical engineering, instrumentation integration </a:t>
            </a:r>
          </a:p>
          <a:p>
            <a:pPr lvl="1"/>
            <a:r>
              <a:rPr lang="en-US" dirty="0" smtClean="0"/>
              <a:t>Matt </a:t>
            </a:r>
            <a:r>
              <a:rPr lang="en-US" dirty="0" err="1" smtClean="0"/>
              <a:t>Kramp</a:t>
            </a:r>
            <a:r>
              <a:rPr lang="en-US" dirty="0" smtClean="0"/>
              <a:t> – senior designer, CAD modeling, drawings </a:t>
            </a:r>
          </a:p>
          <a:p>
            <a:pPr lvl="1"/>
            <a:r>
              <a:rPr lang="en-US" dirty="0" smtClean="0"/>
              <a:t>Other experienced engineers and designers (Tom </a:t>
            </a:r>
            <a:r>
              <a:rPr lang="en-US" dirty="0" err="1" smtClean="0"/>
              <a:t>Nicol</a:t>
            </a:r>
            <a:r>
              <a:rPr lang="en-US" dirty="0" smtClean="0"/>
              <a:t>, low beta cryomodule team, others)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Peterson  |  Cryomodule Design at Fermilab</a:t>
            </a:r>
            <a:endParaRPr lang="en-US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 rotWithShape="1">
          <a:blip r:embed="rId2"/>
          <a:srcRect t="35632"/>
          <a:stretch/>
        </p:blipFill>
        <p:spPr>
          <a:xfrm>
            <a:off x="432532" y="900399"/>
            <a:ext cx="8399771" cy="35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904592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1494</TotalTime>
  <Words>736</Words>
  <Application>Microsoft Macintosh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FNAL_TemplateMac_060514</vt:lpstr>
      <vt:lpstr>Fermilab: Footer Only</vt:lpstr>
      <vt:lpstr>1.3 GHz and 3.9 GHz SRF Cryomodule Design and Engineering at Fermilab</vt:lpstr>
      <vt:lpstr>History of 1.3 GHz and 3.9 GHz SRF design experience </vt:lpstr>
      <vt:lpstr>Now – LCLS-II cryomodules – 1.3 GHz and 3.9 GHz </vt:lpstr>
      <vt:lpstr>1.3 GHz cryomodule designs at Fermilab</vt:lpstr>
      <vt:lpstr>1.3 GHz ILC prototype design (“T4CM”, Type 4 Cryomodule) </vt:lpstr>
      <vt:lpstr>3.9 GHz cryomodule design for LCLS-II at Fermilab</vt:lpstr>
      <vt:lpstr>Fermilab cryomodule team for LCLS-II </vt:lpstr>
    </vt:vector>
  </TitlesOfParts>
  <Manager/>
  <Company>Fermilab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Cryomodule Design Capabilities at Fermilab</dc:title>
  <dc:subject/>
  <dc:creator>Tom Peterson</dc:creator>
  <cp:keywords/>
  <dc:description/>
  <cp:lastModifiedBy>Tom Peterson</cp:lastModifiedBy>
  <cp:revision>69</cp:revision>
  <cp:lastPrinted>2014-01-20T19:40:21Z</cp:lastPrinted>
  <dcterms:created xsi:type="dcterms:W3CDTF">2016-02-19T12:41:27Z</dcterms:created>
  <dcterms:modified xsi:type="dcterms:W3CDTF">2016-03-08T14:00:06Z</dcterms:modified>
  <cp:category/>
</cp:coreProperties>
</file>