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284" r:id="rId3"/>
    <p:sldId id="275" r:id="rId4"/>
    <p:sldId id="295" r:id="rId5"/>
    <p:sldId id="298" r:id="rId6"/>
    <p:sldId id="296" r:id="rId7"/>
    <p:sldId id="310" r:id="rId8"/>
    <p:sldId id="301" r:id="rId9"/>
    <p:sldId id="311" r:id="rId10"/>
    <p:sldId id="312" r:id="rId11"/>
    <p:sldId id="313" r:id="rId12"/>
    <p:sldId id="314" r:id="rId13"/>
    <p:sldId id="302" r:id="rId14"/>
    <p:sldId id="299" r:id="rId15"/>
    <p:sldId id="305" r:id="rId16"/>
    <p:sldId id="304" r:id="rId17"/>
    <p:sldId id="306" r:id="rId18"/>
    <p:sldId id="307" r:id="rId19"/>
    <p:sldId id="308" r:id="rId20"/>
    <p:sldId id="309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>
        <p:scale>
          <a:sx n="103" d="100"/>
          <a:sy n="103" d="100"/>
        </p:scale>
        <p:origin x="-840" y="-15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Cavity%20Test%20Data:TE1PAV010A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649337150356"/>
          <c:y val="0.030317573909987"/>
          <c:w val="0.662057127593475"/>
          <c:h val="0.895728524821702"/>
        </c:manualLayout>
      </c:layout>
      <c:scatterChart>
        <c:scatterStyle val="lineMarker"/>
        <c:varyColors val="0"/>
        <c:ser>
          <c:idx val="1"/>
          <c:order val="0"/>
          <c:tx>
            <c:v>800C + 120C bake with nitrogen</c:v>
          </c:tx>
          <c:spPr>
            <a:ln w="47625">
              <a:noFill/>
            </a:ln>
          </c:spPr>
          <c:xVal>
            <c:numRef>
              <c:f>TE1PAV010A.txt!$C$107:$C$208</c:f>
              <c:numCache>
                <c:formatCode>0.00E+00</c:formatCode>
                <c:ptCount val="102"/>
                <c:pt idx="0">
                  <c:v>3.08299902</c:v>
                </c:pt>
                <c:pt idx="1">
                  <c:v>4.08801975</c:v>
                </c:pt>
                <c:pt idx="2">
                  <c:v>4.95045302</c:v>
                </c:pt>
                <c:pt idx="3">
                  <c:v>5.97511519</c:v>
                </c:pt>
                <c:pt idx="4">
                  <c:v>7.0664782</c:v>
                </c:pt>
                <c:pt idx="5">
                  <c:v>8.08277608</c:v>
                </c:pt>
                <c:pt idx="6">
                  <c:v>9.03619273</c:v>
                </c:pt>
                <c:pt idx="7">
                  <c:v>10.0809457</c:v>
                </c:pt>
                <c:pt idx="8">
                  <c:v>11.0920002</c:v>
                </c:pt>
                <c:pt idx="9">
                  <c:v>11.9448359</c:v>
                </c:pt>
                <c:pt idx="10">
                  <c:v>13.0509221</c:v>
                </c:pt>
                <c:pt idx="11">
                  <c:v>14.0126706</c:v>
                </c:pt>
                <c:pt idx="12">
                  <c:v>15.0695894</c:v>
                </c:pt>
                <c:pt idx="13">
                  <c:v>16.0688361</c:v>
                </c:pt>
                <c:pt idx="14">
                  <c:v>16.9586601</c:v>
                </c:pt>
                <c:pt idx="15">
                  <c:v>18.0072944</c:v>
                </c:pt>
                <c:pt idx="16">
                  <c:v>18.9619744</c:v>
                </c:pt>
                <c:pt idx="17">
                  <c:v>20.0703664</c:v>
                </c:pt>
                <c:pt idx="18">
                  <c:v>21.0400845</c:v>
                </c:pt>
                <c:pt idx="19">
                  <c:v>21.9714149</c:v>
                </c:pt>
                <c:pt idx="20">
                  <c:v>23.0405463</c:v>
                </c:pt>
                <c:pt idx="21">
                  <c:v>23.9513424</c:v>
                </c:pt>
                <c:pt idx="22">
                  <c:v>24.04858</c:v>
                </c:pt>
                <c:pt idx="23">
                  <c:v>26.0133254</c:v>
                </c:pt>
                <c:pt idx="24">
                  <c:v>25.0276991</c:v>
                </c:pt>
                <c:pt idx="25">
                  <c:v>27.1459147</c:v>
                </c:pt>
                <c:pt idx="26">
                  <c:v>27.918769</c:v>
                </c:pt>
                <c:pt idx="27">
                  <c:v>29.0613748</c:v>
                </c:pt>
                <c:pt idx="28">
                  <c:v>30.7597573</c:v>
                </c:pt>
                <c:pt idx="29">
                  <c:v>31.4426217</c:v>
                </c:pt>
                <c:pt idx="30">
                  <c:v>32.5841618</c:v>
                </c:pt>
                <c:pt idx="31">
                  <c:v>33.6105211</c:v>
                </c:pt>
                <c:pt idx="32">
                  <c:v>33.4968765</c:v>
                </c:pt>
                <c:pt idx="33">
                  <c:v>33.6588528</c:v>
                </c:pt>
                <c:pt idx="34">
                  <c:v>33.8795691</c:v>
                </c:pt>
                <c:pt idx="35">
                  <c:v>34.039777</c:v>
                </c:pt>
                <c:pt idx="36">
                  <c:v>34.209779</c:v>
                </c:pt>
                <c:pt idx="37">
                  <c:v>34.3901696</c:v>
                </c:pt>
                <c:pt idx="38">
                  <c:v>34.6103406</c:v>
                </c:pt>
                <c:pt idx="39">
                  <c:v>34.7728563</c:v>
                </c:pt>
                <c:pt idx="40">
                  <c:v>34.7205198</c:v>
                </c:pt>
                <c:pt idx="41">
                  <c:v>34.8934861</c:v>
                </c:pt>
                <c:pt idx="42">
                  <c:v>35.0720126</c:v>
                </c:pt>
                <c:pt idx="43">
                  <c:v>35.2864868</c:v>
                </c:pt>
                <c:pt idx="44">
                  <c:v>35.4581961</c:v>
                </c:pt>
                <c:pt idx="45">
                  <c:v>35.6184276</c:v>
                </c:pt>
                <c:pt idx="46">
                  <c:v>15.8669216</c:v>
                </c:pt>
                <c:pt idx="47">
                  <c:v>35.5525069</c:v>
                </c:pt>
                <c:pt idx="48">
                  <c:v>35.7231657</c:v>
                </c:pt>
                <c:pt idx="49">
                  <c:v>35.9210442</c:v>
                </c:pt>
                <c:pt idx="50">
                  <c:v>36.4678006</c:v>
                </c:pt>
                <c:pt idx="51">
                  <c:v>36.6778193</c:v>
                </c:pt>
                <c:pt idx="52">
                  <c:v>36.8370191</c:v>
                </c:pt>
                <c:pt idx="53">
                  <c:v>37.003223</c:v>
                </c:pt>
                <c:pt idx="54">
                  <c:v>37.2262364</c:v>
                </c:pt>
                <c:pt idx="55">
                  <c:v>37.390992</c:v>
                </c:pt>
                <c:pt idx="56">
                  <c:v>37.5716362</c:v>
                </c:pt>
                <c:pt idx="57">
                  <c:v>37.7512513</c:v>
                </c:pt>
                <c:pt idx="58">
                  <c:v>37.9214639</c:v>
                </c:pt>
                <c:pt idx="59">
                  <c:v>38.1343359</c:v>
                </c:pt>
                <c:pt idx="60">
                  <c:v>38.289609</c:v>
                </c:pt>
                <c:pt idx="61">
                  <c:v>38.503296</c:v>
                </c:pt>
                <c:pt idx="62">
                  <c:v>38.6491974</c:v>
                </c:pt>
                <c:pt idx="63">
                  <c:v>38.8432048</c:v>
                </c:pt>
                <c:pt idx="64">
                  <c:v>39.0074565</c:v>
                </c:pt>
                <c:pt idx="65">
                  <c:v>39.2062635</c:v>
                </c:pt>
                <c:pt idx="66">
                  <c:v>39.2272335</c:v>
                </c:pt>
                <c:pt idx="67">
                  <c:v>39.3915972</c:v>
                </c:pt>
                <c:pt idx="68">
                  <c:v>39.5950004</c:v>
                </c:pt>
                <c:pt idx="69">
                  <c:v>39.8153328</c:v>
                </c:pt>
                <c:pt idx="70">
                  <c:v>39.9532459</c:v>
                </c:pt>
                <c:pt idx="71">
                  <c:v>40.1544268</c:v>
                </c:pt>
                <c:pt idx="72">
                  <c:v>40.3005929</c:v>
                </c:pt>
                <c:pt idx="73">
                  <c:v>40.501129</c:v>
                </c:pt>
                <c:pt idx="74">
                  <c:v>40.6883585</c:v>
                </c:pt>
                <c:pt idx="75">
                  <c:v>40.8509709</c:v>
                </c:pt>
                <c:pt idx="76">
                  <c:v>41.0432993</c:v>
                </c:pt>
                <c:pt idx="77">
                  <c:v>41.279431</c:v>
                </c:pt>
                <c:pt idx="78">
                  <c:v>41.46215</c:v>
                </c:pt>
                <c:pt idx="79">
                  <c:v>41.6194496</c:v>
                </c:pt>
                <c:pt idx="80">
                  <c:v>41.8761949</c:v>
                </c:pt>
                <c:pt idx="81">
                  <c:v>42.039927</c:v>
                </c:pt>
                <c:pt idx="82">
                  <c:v>42.2187621</c:v>
                </c:pt>
                <c:pt idx="83">
                  <c:v>42.4304093</c:v>
                </c:pt>
                <c:pt idx="84">
                  <c:v>42.577693</c:v>
                </c:pt>
                <c:pt idx="85">
                  <c:v>42.7662967</c:v>
                </c:pt>
                <c:pt idx="86">
                  <c:v>42.934468</c:v>
                </c:pt>
                <c:pt idx="87">
                  <c:v>43.1248061</c:v>
                </c:pt>
                <c:pt idx="88">
                  <c:v>43.3213073</c:v>
                </c:pt>
                <c:pt idx="89">
                  <c:v>43.5022974</c:v>
                </c:pt>
                <c:pt idx="90">
                  <c:v>43.727957</c:v>
                </c:pt>
                <c:pt idx="91">
                  <c:v>43.9275333</c:v>
                </c:pt>
                <c:pt idx="92">
                  <c:v>44.0568623</c:v>
                </c:pt>
                <c:pt idx="93">
                  <c:v>44.1674312</c:v>
                </c:pt>
                <c:pt idx="94">
                  <c:v>44.3598566</c:v>
                </c:pt>
                <c:pt idx="95">
                  <c:v>44.4842055</c:v>
                </c:pt>
                <c:pt idx="96">
                  <c:v>44.486933</c:v>
                </c:pt>
                <c:pt idx="97">
                  <c:v>44.7083852</c:v>
                </c:pt>
                <c:pt idx="98">
                  <c:v>44.7458505</c:v>
                </c:pt>
                <c:pt idx="99">
                  <c:v>44.5917798</c:v>
                </c:pt>
                <c:pt idx="100">
                  <c:v>44.7022958</c:v>
                </c:pt>
                <c:pt idx="101">
                  <c:v>44.6308821</c:v>
                </c:pt>
              </c:numCache>
            </c:numRef>
          </c:xVal>
          <c:yVal>
            <c:numRef>
              <c:f>TE1PAV010A.txt!$E$107:$E$208</c:f>
              <c:numCache>
                <c:formatCode>0.00E+00</c:formatCode>
                <c:ptCount val="102"/>
                <c:pt idx="0">
                  <c:v>3.72296417E10</c:v>
                </c:pt>
                <c:pt idx="1">
                  <c:v>3.85418951E10</c:v>
                </c:pt>
                <c:pt idx="2">
                  <c:v>3.82945622E10</c:v>
                </c:pt>
                <c:pt idx="3">
                  <c:v>3.74181341E10</c:v>
                </c:pt>
                <c:pt idx="4">
                  <c:v>3.65096075E10</c:v>
                </c:pt>
                <c:pt idx="5">
                  <c:v>3.57497896E10</c:v>
                </c:pt>
                <c:pt idx="6">
                  <c:v>3.48145589E10</c:v>
                </c:pt>
                <c:pt idx="7">
                  <c:v>3.34912675E10</c:v>
                </c:pt>
                <c:pt idx="8">
                  <c:v>3.22893471E10</c:v>
                </c:pt>
                <c:pt idx="9">
                  <c:v>3.11984952E10</c:v>
                </c:pt>
                <c:pt idx="10">
                  <c:v>2.97517678E10</c:v>
                </c:pt>
                <c:pt idx="11">
                  <c:v>2.86447711E10</c:v>
                </c:pt>
                <c:pt idx="12">
                  <c:v>2.73191989E10</c:v>
                </c:pt>
                <c:pt idx="13">
                  <c:v>2.65528562E10</c:v>
                </c:pt>
                <c:pt idx="14">
                  <c:v>2.58155115E10</c:v>
                </c:pt>
                <c:pt idx="15">
                  <c:v>2.53473237E10</c:v>
                </c:pt>
                <c:pt idx="16">
                  <c:v>2.4906664E10</c:v>
                </c:pt>
                <c:pt idx="17">
                  <c:v>2.44380108E10</c:v>
                </c:pt>
                <c:pt idx="18">
                  <c:v>2.40880864E10</c:v>
                </c:pt>
                <c:pt idx="19">
                  <c:v>2.3769742E10</c:v>
                </c:pt>
                <c:pt idx="20">
                  <c:v>2.34889484E10</c:v>
                </c:pt>
                <c:pt idx="21">
                  <c:v>2.30178722E10</c:v>
                </c:pt>
                <c:pt idx="22">
                  <c:v>2.29841135E10</c:v>
                </c:pt>
                <c:pt idx="23">
                  <c:v>2.28246499E10</c:v>
                </c:pt>
                <c:pt idx="24">
                  <c:v>2.28972752E10</c:v>
                </c:pt>
                <c:pt idx="25">
                  <c:v>2.24958492E10</c:v>
                </c:pt>
                <c:pt idx="26">
                  <c:v>2.23988928E10</c:v>
                </c:pt>
                <c:pt idx="27">
                  <c:v>2.23147436E10</c:v>
                </c:pt>
                <c:pt idx="28">
                  <c:v>2.22512026E10</c:v>
                </c:pt>
                <c:pt idx="29">
                  <c:v>2.21740545E10</c:v>
                </c:pt>
                <c:pt idx="30">
                  <c:v>2.21212799E10</c:v>
                </c:pt>
                <c:pt idx="31">
                  <c:v>2.19864756E10</c:v>
                </c:pt>
                <c:pt idx="32">
                  <c:v>2.17178761E10</c:v>
                </c:pt>
                <c:pt idx="33">
                  <c:v>2.16729439E10</c:v>
                </c:pt>
                <c:pt idx="34">
                  <c:v>2.16460937E10</c:v>
                </c:pt>
                <c:pt idx="35">
                  <c:v>2.16265625E10</c:v>
                </c:pt>
                <c:pt idx="36">
                  <c:v>2.15778702E10</c:v>
                </c:pt>
                <c:pt idx="37">
                  <c:v>2.15514888E10</c:v>
                </c:pt>
                <c:pt idx="38">
                  <c:v>2.15022052E10</c:v>
                </c:pt>
                <c:pt idx="39">
                  <c:v>2.14656086E10</c:v>
                </c:pt>
                <c:pt idx="40">
                  <c:v>2.1372652E10</c:v>
                </c:pt>
                <c:pt idx="41">
                  <c:v>2.13284646E10</c:v>
                </c:pt>
                <c:pt idx="42">
                  <c:v>2.13146845E10</c:v>
                </c:pt>
                <c:pt idx="43">
                  <c:v>2.12733708E10</c:v>
                </c:pt>
                <c:pt idx="44">
                  <c:v>2.12430985E10</c:v>
                </c:pt>
                <c:pt idx="45">
                  <c:v>2.12154272E10</c:v>
                </c:pt>
                <c:pt idx="46">
                  <c:v>3.82399302E9</c:v>
                </c:pt>
                <c:pt idx="47">
                  <c:v>2.14244264E10</c:v>
                </c:pt>
                <c:pt idx="48">
                  <c:v>2.13943718E10</c:v>
                </c:pt>
                <c:pt idx="49">
                  <c:v>2.13397474E10</c:v>
                </c:pt>
                <c:pt idx="50">
                  <c:v>2.12389146E10</c:v>
                </c:pt>
                <c:pt idx="51">
                  <c:v>2.11840913E10</c:v>
                </c:pt>
                <c:pt idx="52">
                  <c:v>2.11630865E10</c:v>
                </c:pt>
                <c:pt idx="53">
                  <c:v>2.11059822E10</c:v>
                </c:pt>
                <c:pt idx="54">
                  <c:v>2.10520615E10</c:v>
                </c:pt>
                <c:pt idx="55">
                  <c:v>2.10124337E10</c:v>
                </c:pt>
                <c:pt idx="56">
                  <c:v>2.09536639E10</c:v>
                </c:pt>
                <c:pt idx="57">
                  <c:v>2.08777969E10</c:v>
                </c:pt>
                <c:pt idx="58">
                  <c:v>2.08372085E10</c:v>
                </c:pt>
                <c:pt idx="59">
                  <c:v>2.07645247E10</c:v>
                </c:pt>
                <c:pt idx="60">
                  <c:v>2.07091074E10</c:v>
                </c:pt>
                <c:pt idx="61">
                  <c:v>2.06434897E10</c:v>
                </c:pt>
                <c:pt idx="62">
                  <c:v>2.0599842E10</c:v>
                </c:pt>
                <c:pt idx="63">
                  <c:v>2.05341198E10</c:v>
                </c:pt>
                <c:pt idx="64">
                  <c:v>2.04762753E10</c:v>
                </c:pt>
                <c:pt idx="65">
                  <c:v>2.04112603E10</c:v>
                </c:pt>
                <c:pt idx="66">
                  <c:v>2.0427905E10</c:v>
                </c:pt>
                <c:pt idx="67">
                  <c:v>2.035782E10</c:v>
                </c:pt>
                <c:pt idx="68">
                  <c:v>2.02848041E10</c:v>
                </c:pt>
                <c:pt idx="69">
                  <c:v>2.02086559E10</c:v>
                </c:pt>
                <c:pt idx="70">
                  <c:v>2.01470693E10</c:v>
                </c:pt>
                <c:pt idx="71">
                  <c:v>2.00723065E10</c:v>
                </c:pt>
                <c:pt idx="72">
                  <c:v>2.00139321E10</c:v>
                </c:pt>
                <c:pt idx="73">
                  <c:v>1.9934417E10</c:v>
                </c:pt>
                <c:pt idx="74">
                  <c:v>1.98491587E10</c:v>
                </c:pt>
                <c:pt idx="75">
                  <c:v>1.9780779E10</c:v>
                </c:pt>
                <c:pt idx="76">
                  <c:v>1.96880805E10</c:v>
                </c:pt>
                <c:pt idx="77">
                  <c:v>1.95897949E10</c:v>
                </c:pt>
                <c:pt idx="78">
                  <c:v>1.94969032E10</c:v>
                </c:pt>
                <c:pt idx="79">
                  <c:v>1.94139551E10</c:v>
                </c:pt>
                <c:pt idx="80">
                  <c:v>1.9273646E10</c:v>
                </c:pt>
                <c:pt idx="81">
                  <c:v>1.91984879E10</c:v>
                </c:pt>
                <c:pt idx="82">
                  <c:v>1.91129103E10</c:v>
                </c:pt>
                <c:pt idx="83">
                  <c:v>1.90194022E10</c:v>
                </c:pt>
                <c:pt idx="84">
                  <c:v>1.89518763E10</c:v>
                </c:pt>
                <c:pt idx="85">
                  <c:v>1.88607246E10</c:v>
                </c:pt>
                <c:pt idx="86">
                  <c:v>1.87722055E10</c:v>
                </c:pt>
                <c:pt idx="87">
                  <c:v>1.86752991E10</c:v>
                </c:pt>
                <c:pt idx="88">
                  <c:v>1.85725933E10</c:v>
                </c:pt>
                <c:pt idx="89">
                  <c:v>1.8484942E10</c:v>
                </c:pt>
                <c:pt idx="90">
                  <c:v>1.83837565E10</c:v>
                </c:pt>
                <c:pt idx="91">
                  <c:v>1.82774993E10</c:v>
                </c:pt>
                <c:pt idx="92">
                  <c:v>1.81242712E10</c:v>
                </c:pt>
                <c:pt idx="93">
                  <c:v>1.80825087E10</c:v>
                </c:pt>
                <c:pt idx="94">
                  <c:v>1.79806986E10</c:v>
                </c:pt>
                <c:pt idx="95">
                  <c:v>1.79463404E10</c:v>
                </c:pt>
                <c:pt idx="96">
                  <c:v>1.75210243E10</c:v>
                </c:pt>
                <c:pt idx="97">
                  <c:v>1.75250148E10</c:v>
                </c:pt>
                <c:pt idx="98">
                  <c:v>1.75048351E10</c:v>
                </c:pt>
                <c:pt idx="99">
                  <c:v>1.73816547E10</c:v>
                </c:pt>
                <c:pt idx="100">
                  <c:v>1.74289055E10</c:v>
                </c:pt>
                <c:pt idx="101">
                  <c:v>1.7386528E10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5873672"/>
        <c:axId val="1926743400"/>
      </c:scatterChart>
      <c:valAx>
        <c:axId val="192587367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26743400"/>
        <c:crosses val="autoZero"/>
        <c:crossBetween val="midCat"/>
      </c:valAx>
      <c:valAx>
        <c:axId val="1926743400"/>
        <c:scaling>
          <c:logBase val="10.0"/>
          <c:orientation val="minMax"/>
          <c:max val="1.0E11"/>
          <c:min val="1.0E9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25873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2700756629948"/>
          <c:y val="0.298829921472782"/>
          <c:w val="0.172225351458385"/>
          <c:h val="0.45437791154549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6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D27C2DF-759D-1849-A674-7B155F303353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03713DD-FD1F-824A-8B4E-CE8EFA069697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5AEE95F-A185-1949-B5C3-2CB5ABF54CA5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2F4E02F-6DA5-1E40-9D6E-440911D60A4D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4F292D38-CAAF-D945-B5DE-2187D77C68C3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43CFA-34D2-B546-BA63-39853B3A2F1B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AA0C7E04-6AC4-D84F-89E4-14D3061F02E1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CA016-DC39-4636-952D-087101597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32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8B7D061-51E4-EA45-8E7C-AB202ACD8D26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emf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Anna Grassellino</a:t>
            </a:r>
          </a:p>
          <a:p>
            <a:r>
              <a:rPr lang="en-US" dirty="0" smtClean="0"/>
              <a:t>Cavity Performance and Test Group Leader, SRFDD, TD</a:t>
            </a:r>
            <a:r>
              <a:rPr lang="en-US" dirty="0"/>
              <a:t>	</a:t>
            </a:r>
          </a:p>
          <a:p>
            <a:r>
              <a:rPr lang="en-US" dirty="0" smtClean="0"/>
              <a:t>Visit of </a:t>
            </a:r>
            <a:r>
              <a:rPr lang="en-US" dirty="0" err="1" smtClean="0"/>
              <a:t>MaRIE</a:t>
            </a:r>
            <a:r>
              <a:rPr lang="en-US" dirty="0" smtClean="0"/>
              <a:t> Team from Los Alamos</a:t>
            </a:r>
            <a:endParaRPr lang="en-US" dirty="0"/>
          </a:p>
          <a:p>
            <a:r>
              <a:rPr lang="en-US" dirty="0" smtClean="0"/>
              <a:t>09/03/15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FNAL C</a:t>
            </a:r>
            <a:r>
              <a:rPr lang="en-US" dirty="0" smtClean="0"/>
              <a:t>avity Test Capabilities and Synergy with High Q / </a:t>
            </a: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G</a:t>
            </a:r>
            <a:r>
              <a:rPr lang="en-US" dirty="0" smtClean="0"/>
              <a:t>radient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F4E02F-6DA5-1E40-9D6E-440911D60A4D}" type="datetime1">
              <a:rPr lang="en-US" smtClean="0"/>
              <a:t>3/9/16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38100"/>
            <a:ext cx="89662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F4E02F-6DA5-1E40-9D6E-440911D60A4D}" type="datetime1">
              <a:rPr lang="en-US" smtClean="0"/>
              <a:t>3/9/16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8100"/>
            <a:ext cx="9017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F4E02F-6DA5-1E40-9D6E-440911D60A4D}" type="datetime1">
              <a:rPr lang="en-US" smtClean="0"/>
              <a:t>3/9/16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8100"/>
            <a:ext cx="89408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03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 -cost impact: the case of LCLS-II, capital costs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0BF1C-ADBF-9B43-8C67-609D0D2BD16B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A016-DC39-4636-952D-087101597E02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95"/>
            <a:ext cx="8786298" cy="5229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803" y="757732"/>
            <a:ext cx="4121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A. </a:t>
            </a:r>
            <a:r>
              <a:rPr lang="en-US" sz="1600" dirty="0" err="1" smtClean="0"/>
              <a:t>Klebaner</a:t>
            </a:r>
            <a:r>
              <a:rPr lang="en-US" sz="1600" dirty="0" smtClean="0"/>
              <a:t>, T. Peterson, FNAL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283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49032"/>
            <a:ext cx="9012997" cy="5608155"/>
          </a:xfrm>
        </p:spPr>
        <p:txBody>
          <a:bodyPr/>
          <a:lstStyle/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sz="1600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Times New Roman"/>
                <a:cs typeface="Times New Roman"/>
              </a:rPr>
              <a:t>FNAL has in the recent years focused on High Q research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Two major breakthroughs: N-doping and Magnetic Flux expulsion/trapping manipulation via cooling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3366FF"/>
                </a:solidFill>
                <a:latin typeface="Times New Roman"/>
                <a:cs typeface="Times New Roman"/>
              </a:rPr>
              <a:t>Also, active compensation of magnetic field 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For LCLS2 – since it is a CW machine operating at ~16 MV/m, Q is crucial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For LCLS2 we embarked in a two year high Q collaboration (FNAL,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Jlab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Cornell, SLAC) to develop doping for nine cell cavities and validate the cooling and magnetic field scheme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Series of tests were conducted at the vertical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and horizontal test facilities for bare and fully dressed cavities 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European vendors qualified for doping in industry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Next step: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cryomodule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validation (test this summer)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7019C3C-CEBD-C643-98EA-C6E5D97D98F3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40791"/>
            <a:ext cx="8686800" cy="427877"/>
          </a:xfrm>
        </p:spPr>
        <p:txBody>
          <a:bodyPr/>
          <a:lstStyle/>
          <a:p>
            <a:r>
              <a:rPr lang="en-US" dirty="0" smtClean="0"/>
              <a:t>FNAL High Q and High gradient R&amp;D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3004"/>
            <a:ext cx="4879370" cy="2931638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762490"/>
              </p:ext>
            </p:extLst>
          </p:nvPr>
        </p:nvGraphicFramePr>
        <p:xfrm>
          <a:off x="4879370" y="3244187"/>
          <a:ext cx="4036030" cy="3090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Graph" r:id="rId4" imgW="3906000" imgH="2990520" progId="Origin50.Graph">
                  <p:embed/>
                </p:oleObj>
              </mc:Choice>
              <mc:Fallback>
                <p:oleObj name="Graph" r:id="rId4" imgW="3906000" imgH="2990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370" y="3244187"/>
                        <a:ext cx="4036030" cy="3090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75741" y="3098466"/>
            <a:ext cx="393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A. </a:t>
            </a:r>
            <a:r>
              <a:rPr lang="en-US" sz="1200" i="1" dirty="0" err="1"/>
              <a:t>Romanenko</a:t>
            </a:r>
            <a:r>
              <a:rPr lang="en-US" sz="1200" i="1" dirty="0"/>
              <a:t>, A. Grassellino, O. </a:t>
            </a:r>
            <a:r>
              <a:rPr lang="en-US" sz="1200" i="1" dirty="0" err="1"/>
              <a:t>Melnychuk</a:t>
            </a:r>
            <a:r>
              <a:rPr lang="en-US" sz="1200" i="1" dirty="0"/>
              <a:t>, D. A. </a:t>
            </a:r>
            <a:r>
              <a:rPr lang="en-US" sz="1200" i="1" dirty="0" err="1"/>
              <a:t>Sergatskov</a:t>
            </a:r>
            <a:r>
              <a:rPr lang="en-US" sz="1200" i="1" dirty="0"/>
              <a:t>, </a:t>
            </a:r>
            <a:r>
              <a:rPr lang="hu-HU" sz="1200" i="1" dirty="0"/>
              <a:t>J. Appl. Phys. </a:t>
            </a:r>
            <a:r>
              <a:rPr lang="hu-HU" sz="1200" b="1" i="1" dirty="0"/>
              <a:t>115</a:t>
            </a:r>
            <a:r>
              <a:rPr lang="hu-HU" sz="1200" i="1" dirty="0"/>
              <a:t>, 184903 (2014)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46202" y="4730345"/>
            <a:ext cx="3933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A.Grassellino</a:t>
            </a:r>
            <a:r>
              <a:rPr lang="en-US" sz="1200" i="1" dirty="0"/>
              <a:t>, </a:t>
            </a:r>
            <a:r>
              <a:rPr lang="en-US" sz="1200" i="1" dirty="0" smtClean="0"/>
              <a:t>LCLS-II Technical Note,</a:t>
            </a:r>
          </a:p>
          <a:p>
            <a:r>
              <a:rPr lang="en-US" sz="1200" i="1" dirty="0" smtClean="0"/>
              <a:t> </a:t>
            </a:r>
            <a:r>
              <a:rPr lang="en-US" sz="1200" dirty="0"/>
              <a:t>LCLSII-8.2-EN-0523-R0 </a:t>
            </a:r>
            <a:r>
              <a:rPr lang="en-US" sz="1200" dirty="0" smtClean="0"/>
              <a:t>, 2015</a:t>
            </a:r>
            <a:endParaRPr lang="en-US" sz="1200" dirty="0"/>
          </a:p>
          <a:p>
            <a:r>
              <a:rPr lang="en-US" sz="1200" i="1" dirty="0" smtClean="0"/>
              <a:t> </a:t>
            </a:r>
            <a:endParaRPr lang="hu-HU" sz="12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1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704" y="125893"/>
            <a:ext cx="10022076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alibri Light" panose="020F0302020204030204" pitchFamily="34" charset="0"/>
              </a:rPr>
              <a:t>SRF Research milestone – Successful nitrogen doping technology transfer to industry for LCLS-II production</a:t>
            </a:r>
            <a:endParaRPr lang="en-US" sz="3200" dirty="0"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94548" y="6318254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40704" y="1395349"/>
            <a:ext cx="8728825" cy="4099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1313" lvl="1" indent="-341313"/>
            <a:r>
              <a:rPr lang="en-US" sz="2400" b="1" dirty="0" smtClean="0">
                <a:solidFill>
                  <a:srgbClr val="9A0000"/>
                </a:solidFill>
                <a:latin typeface="Calibri Light" panose="020F03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Four times higher Q (cavity efficiency) at LCLS-II operating gradient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4830" y="2072640"/>
            <a:ext cx="7889570" cy="4366260"/>
            <a:chOff x="644830" y="2072640"/>
            <a:chExt cx="7889570" cy="4366260"/>
          </a:xfrm>
        </p:grpSpPr>
        <p:sp>
          <p:nvSpPr>
            <p:cNvPr id="7" name="Rounded Rectangle 6"/>
            <p:cNvSpPr/>
            <p:nvPr/>
          </p:nvSpPr>
          <p:spPr>
            <a:xfrm>
              <a:off x="644830" y="2072640"/>
              <a:ext cx="7889570" cy="4366260"/>
            </a:xfrm>
            <a:prstGeom prst="roundRect">
              <a:avLst/>
            </a:prstGeom>
            <a:solidFill>
              <a:srgbClr val="66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93019" y="2184070"/>
              <a:ext cx="7581361" cy="4064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5513160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Grassellino | Cavity Test and Performance R&amp;D for MaRIE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74" y="2747633"/>
            <a:ext cx="1060106" cy="38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projects\LCLS\PHASE_I\ZANON\VQ_Cavities\TB9AES025\VTA_result\TB9AES025_before_afterDopin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4" y="2203779"/>
            <a:ext cx="5530206" cy="402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9578-EFB8-954B-8489-B93D0ED2F35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8611" y="4783200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of F. </a:t>
            </a:r>
            <a:r>
              <a:rPr lang="en-US" sz="1400" dirty="0" err="1" smtClean="0"/>
              <a:t>Marhauser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673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longitudinal field compensation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Need to shield longitudinal component of </a:t>
            </a:r>
            <a:r>
              <a:rPr lang="en-US" sz="2000" i="1" dirty="0" smtClean="0"/>
              <a:t>B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Active cancellation proven to be effective method [7,8,9]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B8127-B3BB-9644-9380-C616D85355FF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A016-DC39-4636-952D-087101597E0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5738861"/>
            <a:ext cx="879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baseline="-25000" dirty="0" smtClean="0"/>
              <a:t>[7] </a:t>
            </a:r>
            <a:r>
              <a:rPr lang="en-US" sz="1600" baseline="-25000" dirty="0"/>
              <a:t>A. Crawford, </a:t>
            </a:r>
            <a:r>
              <a:rPr lang="en-US" sz="1600" baseline="-25000" dirty="0" smtClean="0"/>
              <a:t>arxiv.org/ftp/</a:t>
            </a:r>
            <a:r>
              <a:rPr lang="en-US" sz="1600" baseline="-25000" dirty="0" err="1" smtClean="0"/>
              <a:t>arxiv</a:t>
            </a:r>
            <a:r>
              <a:rPr lang="en-US" sz="1600" baseline="-25000" dirty="0" smtClean="0"/>
              <a:t>/papers/1507/1507.06582.pdf.</a:t>
            </a:r>
            <a:endParaRPr lang="en-US" sz="1600" baseline="-25000" dirty="0"/>
          </a:p>
          <a:p>
            <a:pPr marL="0" indent="0">
              <a:buNone/>
            </a:pPr>
            <a:r>
              <a:rPr lang="en-US" sz="1600" baseline="-25000" dirty="0" smtClean="0"/>
              <a:t>[8] The Conceptual Design Report for the </a:t>
            </a:r>
            <a:r>
              <a:rPr lang="en-US" sz="1600" baseline="-25000" dirty="0" err="1" smtClean="0"/>
              <a:t>TeSLA</a:t>
            </a:r>
            <a:r>
              <a:rPr lang="en-US" sz="1600" baseline="-25000" dirty="0" smtClean="0"/>
              <a:t> Test Facility </a:t>
            </a:r>
            <a:r>
              <a:rPr lang="en-US" sz="1600" baseline="-25000" dirty="0" err="1" smtClean="0"/>
              <a:t>Linac</a:t>
            </a:r>
            <a:r>
              <a:rPr lang="en-US" sz="1600" baseline="-25000" dirty="0" smtClean="0"/>
              <a:t>, Version 1, 1995.</a:t>
            </a:r>
          </a:p>
          <a:p>
            <a:pPr marL="0" indent="0">
              <a:buNone/>
            </a:pPr>
            <a:r>
              <a:rPr lang="en-US" sz="1600" baseline="-25000" dirty="0" smtClean="0"/>
              <a:t>[9] T. Bitter et al., </a:t>
            </a:r>
            <a:r>
              <a:rPr lang="en-US" sz="1600" baseline="-25000" dirty="0" err="1" smtClean="0"/>
              <a:t>Nucl</a:t>
            </a:r>
            <a:r>
              <a:rPr lang="en-US" sz="1600" baseline="-25000" dirty="0" smtClean="0"/>
              <a:t>. </a:t>
            </a:r>
            <a:r>
              <a:rPr lang="en-US" sz="1600" baseline="-25000" dirty="0" err="1" smtClean="0"/>
              <a:t>Instrum</a:t>
            </a:r>
            <a:r>
              <a:rPr lang="en-US" sz="1600" baseline="-25000" dirty="0" smtClean="0"/>
              <a:t>. Methods A, 309, 1991.</a:t>
            </a:r>
            <a:endParaRPr lang="en-US" sz="16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" b="2097"/>
          <a:stretch/>
        </p:blipFill>
        <p:spPr>
          <a:xfrm>
            <a:off x="228600" y="1828798"/>
            <a:ext cx="4657456" cy="329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39" y="1828799"/>
            <a:ext cx="4235501" cy="3291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670" y="5001183"/>
            <a:ext cx="4639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Without active cancellation (FEM calc.)</a:t>
            </a:r>
          </a:p>
          <a:p>
            <a:pPr algn="ctr"/>
            <a:r>
              <a:rPr lang="en-US" sz="2200" dirty="0"/>
              <a:t>w</a:t>
            </a:r>
            <a:r>
              <a:rPr lang="en-US" sz="2200" dirty="0" smtClean="0"/>
              <a:t>e expect </a:t>
            </a:r>
            <a:r>
              <a:rPr lang="en-US" sz="2200" i="1" dirty="0" err="1" smtClean="0"/>
              <a:t>B</a:t>
            </a:r>
            <a:r>
              <a:rPr lang="en-US" sz="2200" baseline="-25000" dirty="0" err="1" smtClean="0"/>
              <a:t>avg</a:t>
            </a:r>
            <a:r>
              <a:rPr lang="en-US" sz="2200" dirty="0" smtClean="0"/>
              <a:t> ~ 15-20 </a:t>
            </a:r>
            <a:r>
              <a:rPr lang="en-US" sz="2200" dirty="0" err="1" smtClean="0"/>
              <a:t>mG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7819" y="5003271"/>
            <a:ext cx="4248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With active cancellation (FEM calc.)</a:t>
            </a:r>
          </a:p>
          <a:p>
            <a:pPr algn="ctr"/>
            <a:r>
              <a:rPr lang="en-US" sz="2200" dirty="0" smtClean="0"/>
              <a:t>we expect </a:t>
            </a:r>
            <a:r>
              <a:rPr lang="en-US" sz="2200" i="1" dirty="0" err="1"/>
              <a:t>B</a:t>
            </a:r>
            <a:r>
              <a:rPr lang="en-US" sz="2200" baseline="-25000" dirty="0" err="1"/>
              <a:t>avg</a:t>
            </a:r>
            <a:r>
              <a:rPr lang="en-US" sz="2200" dirty="0" smtClean="0"/>
              <a:t> &lt; 3 </a:t>
            </a:r>
            <a:r>
              <a:rPr lang="en-US" sz="2200" dirty="0" err="1" smtClean="0"/>
              <a:t>mG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06450" y="4258849"/>
            <a:ext cx="385323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6794" y="3933173"/>
            <a:ext cx="13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LCLS-II Spec.</a:t>
            </a:r>
            <a:endParaRPr lang="en-US" sz="18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242742" y="4260937"/>
            <a:ext cx="356616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66340" y="3935261"/>
            <a:ext cx="13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LCLS-II Spec.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621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5245"/>
            <a:ext cx="8686800" cy="641739"/>
          </a:xfrm>
        </p:spPr>
        <p:txBody>
          <a:bodyPr/>
          <a:lstStyle/>
          <a:p>
            <a:r>
              <a:rPr lang="en-US" dirty="0" smtClean="0"/>
              <a:t>High Q AT high gradient?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86873"/>
            <a:ext cx="8672513" cy="5343371"/>
          </a:xfrm>
        </p:spPr>
        <p:txBody>
          <a:bodyPr/>
          <a:lstStyle/>
          <a:p>
            <a:r>
              <a:rPr lang="en-US" sz="1600" dirty="0" smtClean="0"/>
              <a:t>The new challenge would be to maximize Q at higher gradients (for LCLS2 we focused at mid gradients)</a:t>
            </a:r>
          </a:p>
          <a:p>
            <a:r>
              <a:rPr lang="en-US" sz="1600" dirty="0" smtClean="0"/>
              <a:t>Doping has an effect on quench field, and the best doping recipe today produces on nine cell cavities quench fields of ~ 26-29 MV/m with Q at highest gradients &gt; 3e10</a:t>
            </a:r>
          </a:p>
          <a:p>
            <a:r>
              <a:rPr lang="en-US" sz="1600" dirty="0" smtClean="0"/>
              <a:t>One can also trade off some Q for gradients – it is known that lowering the doping level increases the quench field – so best compromise/recipe may be quickly found</a:t>
            </a:r>
          </a:p>
          <a:p>
            <a:r>
              <a:rPr lang="en-US" sz="1600" dirty="0" smtClean="0"/>
              <a:t>More R&amp;D is needed to increase achievable gradient, but it is not a fundamental limit (single cells reached up to 39 MV/m with Q &gt; 3e10)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E64-783D-8F4C-B741-97DDD904FBD7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A016-DC39-4636-952D-087101597E02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73" y="2946276"/>
            <a:ext cx="4396532" cy="340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97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5245"/>
            <a:ext cx="8686800" cy="641739"/>
          </a:xfrm>
        </p:spPr>
        <p:txBody>
          <a:bodyPr/>
          <a:lstStyle/>
          <a:p>
            <a:r>
              <a:rPr lang="en-US" dirty="0" smtClean="0"/>
              <a:t>High Q AT high gradient? Alternative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86873"/>
            <a:ext cx="8672513" cy="5343371"/>
          </a:xfrm>
        </p:spPr>
        <p:txBody>
          <a:bodyPr/>
          <a:lstStyle/>
          <a:p>
            <a:r>
              <a:rPr lang="en-US" sz="1600" dirty="0" smtClean="0"/>
              <a:t>Recent effort has started for increasing achievable gradients via alternative surface treatments techniques</a:t>
            </a:r>
          </a:p>
          <a:p>
            <a:r>
              <a:rPr lang="en-US" sz="1600" dirty="0" smtClean="0"/>
              <a:t>Example below shows a single cell cavity treated chemistry free post-annealing, with a 120C bake in the furnace (no </a:t>
            </a:r>
            <a:r>
              <a:rPr lang="en-US" sz="1600" dirty="0" err="1" smtClean="0"/>
              <a:t>reoxidation</a:t>
            </a:r>
            <a:r>
              <a:rPr lang="en-US" sz="1600" dirty="0" smtClean="0"/>
              <a:t>) with N2 for 48 hours </a:t>
            </a:r>
          </a:p>
          <a:p>
            <a:r>
              <a:rPr lang="en-US" sz="1600" dirty="0" smtClean="0"/>
              <a:t>Very high Q and high gradients achieved &gt; 2.2e10 at 31.5 MV/m</a:t>
            </a:r>
          </a:p>
          <a:p>
            <a:r>
              <a:rPr lang="en-US" sz="1600" dirty="0" smtClean="0"/>
              <a:t>This effort is ongoing and we will continue pursuing this research pathway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06E-AE42-8044-8F24-2E995E60DA65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588" y="6534265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Grassellino | Cavity Test and Performance R&amp;D for </a:t>
            </a:r>
            <a:r>
              <a:rPr lang="en-US" dirty="0" err="1" smtClean="0"/>
              <a:t>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A016-DC39-4636-952D-087101597E02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372860"/>
              </p:ext>
            </p:extLst>
          </p:nvPr>
        </p:nvGraphicFramePr>
        <p:xfrm>
          <a:off x="847016" y="2182231"/>
          <a:ext cx="7734442" cy="4135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41227" y="3333880"/>
            <a:ext cx="364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82828"/>
                </a:solidFill>
              </a:rPr>
              <a:t>Q</a:t>
            </a:r>
            <a:endParaRPr lang="en-US" sz="2000" dirty="0">
              <a:solidFill>
                <a:srgbClr val="28282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934" y="6317773"/>
            <a:ext cx="153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Eacc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[MV/m]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78" y="3437995"/>
            <a:ext cx="3797300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690"/>
            <a:ext cx="8686800" cy="641739"/>
          </a:xfrm>
        </p:spPr>
        <p:txBody>
          <a:bodyPr/>
          <a:lstStyle/>
          <a:p>
            <a:r>
              <a:rPr lang="en-US" dirty="0" smtClean="0"/>
              <a:t>Other relevant R&amp;D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8734"/>
            <a:ext cx="5973230" cy="4987867"/>
          </a:xfrm>
        </p:spPr>
        <p:txBody>
          <a:bodyPr/>
          <a:lstStyle/>
          <a:p>
            <a:r>
              <a:rPr lang="en-US" sz="1600" dirty="0" smtClean="0"/>
              <a:t>Trapped magnetic flux </a:t>
            </a:r>
            <a:r>
              <a:rPr lang="en-US" sz="1600" dirty="0" err="1" smtClean="0"/>
              <a:t>sensitvity</a:t>
            </a:r>
            <a:r>
              <a:rPr lang="en-US" sz="1600" dirty="0" smtClean="0"/>
              <a:t> – we are doing detailed studies that enable us to predict Q in CM assuming certain amount of trapped magnetic field</a:t>
            </a:r>
          </a:p>
          <a:p>
            <a:r>
              <a:rPr lang="en-US" sz="1600" dirty="0" smtClean="0"/>
              <a:t>Flux expulsion studies as function of material characteristics – soon to recommend new ideal annealing recipe/time for easy full mag flux expulsion</a:t>
            </a:r>
          </a:p>
          <a:p>
            <a:r>
              <a:rPr lang="en-US" sz="1600" dirty="0" smtClean="0"/>
              <a:t>Plasma Cleaning for in situ recovery of field emission in CM – we have recently started a collaboration wit SLAC and ORNL on this subject which may very important for </a:t>
            </a:r>
            <a:r>
              <a:rPr lang="en-US" sz="1600" dirty="0" err="1" smtClean="0"/>
              <a:t>MaRIE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00C5A-3668-9C49-B625-D4FC2609B64B}" type="datetime1">
              <a:rPr lang="en-US" altLang="en-US" smtClean="0"/>
              <a:t>3/8/16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A016-DC39-4636-952D-087101597E02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r="12439" b="4650"/>
          <a:stretch/>
        </p:blipFill>
        <p:spPr bwMode="auto">
          <a:xfrm>
            <a:off x="5872312" y="915274"/>
            <a:ext cx="3271688" cy="306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05631" y="1359608"/>
            <a:ext cx="180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ORNL CM results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1" y="3541391"/>
            <a:ext cx="3708400" cy="2692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2649" y="5300352"/>
            <a:ext cx="901161" cy="338554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1000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endParaRPr lang="en-US" sz="16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5680663" y="4685455"/>
            <a:ext cx="383297" cy="5779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65963" y="4863435"/>
            <a:ext cx="2450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/>
              <a:t>S. Posen et al, </a:t>
            </a:r>
            <a:r>
              <a:rPr lang="da-DK" sz="1400" dirty="0" err="1" smtClean="0"/>
              <a:t>arxiv.org</a:t>
            </a:r>
            <a:r>
              <a:rPr lang="da-DK" sz="1400" dirty="0"/>
              <a:t>/pdf/1509.03957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2111" y="3299495"/>
            <a:ext cx="245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Martinello</a:t>
            </a:r>
            <a:r>
              <a:rPr lang="en-US" sz="1200" dirty="0" smtClean="0"/>
              <a:t>, proceedings of SRF15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249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109D1AF-FDE5-8A49-81A6-340BFC34C2B8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8600" y="74800"/>
            <a:ext cx="8686800" cy="427877"/>
          </a:xfrm>
        </p:spPr>
        <p:txBody>
          <a:bodyPr/>
          <a:lstStyle/>
          <a:p>
            <a:r>
              <a:rPr lang="en-US" dirty="0" smtClean="0"/>
              <a:t>FNAL Vertical Test Facility 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404588"/>
              </p:ext>
            </p:extLst>
          </p:nvPr>
        </p:nvGraphicFramePr>
        <p:xfrm>
          <a:off x="636588" y="539664"/>
          <a:ext cx="5452160" cy="6133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3" imgW="6400800" imgH="7200900" progId="Word.Document.12">
                  <p:embed/>
                </p:oleObj>
              </mc:Choice>
              <mc:Fallback>
                <p:oleObj name="Document" r:id="rId3" imgW="6400800" imgH="720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88" y="539664"/>
                        <a:ext cx="5452160" cy="6133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739" y="1183583"/>
            <a:ext cx="3620786" cy="46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FNAL has solid cavity test capabilities for research and production</a:t>
            </a:r>
          </a:p>
          <a:p>
            <a:r>
              <a:rPr lang="en-US" dirty="0" smtClean="0"/>
              <a:t>FNAL has a strong</a:t>
            </a:r>
            <a:r>
              <a:rPr lang="en-US" dirty="0" smtClean="0"/>
              <a:t> </a:t>
            </a:r>
            <a:r>
              <a:rPr lang="en-US" dirty="0" smtClean="0"/>
              <a:t>program at the forefront of SRF technology, guiding the field in High </a:t>
            </a:r>
            <a:r>
              <a:rPr lang="en-US" dirty="0" smtClean="0"/>
              <a:t>Q/cavity performance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Strong connection with projects, findings implemented in accelerators (doping, rapid cooling, shielding</a:t>
            </a:r>
            <a:r>
              <a:rPr lang="en-US" dirty="0" smtClean="0"/>
              <a:t>) will serve as example for </a:t>
            </a:r>
            <a:r>
              <a:rPr lang="en-US" dirty="0" err="1" smtClean="0"/>
              <a:t>MaRIE</a:t>
            </a:r>
            <a:endParaRPr lang="en-US" dirty="0" smtClean="0"/>
          </a:p>
          <a:p>
            <a:r>
              <a:rPr lang="en-US" dirty="0" smtClean="0"/>
              <a:t>We look forward to help </a:t>
            </a:r>
            <a:r>
              <a:rPr lang="en-US" dirty="0" err="1" smtClean="0"/>
              <a:t>MaRIE</a:t>
            </a:r>
            <a:r>
              <a:rPr lang="en-US" dirty="0" smtClean="0"/>
              <a:t> with research, parameters optimization, design verification and production, and hope it will be as fruitful (for the project and for the SRF technology) as for the LCLS-2 project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3D6EF0-562B-7F46-B8E1-F282A940DD06}" type="datetime1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5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98637" y="737299"/>
            <a:ext cx="9242637" cy="5059363"/>
          </a:xfrm>
        </p:spPr>
        <p:txBody>
          <a:bodyPr/>
          <a:lstStyle/>
          <a:p>
            <a:r>
              <a:rPr lang="en-US" sz="1800" u="sng" dirty="0" smtClean="0"/>
              <a:t>VTS: </a:t>
            </a:r>
            <a:r>
              <a:rPr lang="en-US" sz="1800" dirty="0" smtClean="0"/>
              <a:t>Three vertical test </a:t>
            </a:r>
            <a:r>
              <a:rPr lang="en-US" sz="1800" dirty="0" err="1" smtClean="0"/>
              <a:t>dewars</a:t>
            </a:r>
            <a:r>
              <a:rPr lang="en-US" sz="1800" dirty="0" smtClean="0"/>
              <a:t> with multiple frequency and testing capability:</a:t>
            </a:r>
          </a:p>
          <a:p>
            <a:pPr lvl="1"/>
            <a:r>
              <a:rPr lang="en-US" sz="1800" dirty="0" smtClean="0"/>
              <a:t>Frequencies: 325 MHz, 650 MHz, 1.3 GHz, (2.6 GHz), 3.9 GHz</a:t>
            </a:r>
          </a:p>
          <a:p>
            <a:pPr lvl="1"/>
            <a:r>
              <a:rPr lang="en-US" sz="1800" dirty="0" smtClean="0"/>
              <a:t>Temperature range 1.4K – 4K, fast and slow cooling capabilities</a:t>
            </a:r>
          </a:p>
          <a:p>
            <a:pPr lvl="1"/>
            <a:r>
              <a:rPr lang="en-US" sz="1800" dirty="0" smtClean="0"/>
              <a:t>Magnetic fields in </a:t>
            </a:r>
            <a:r>
              <a:rPr lang="en-US" sz="1800" dirty="0" err="1" smtClean="0"/>
              <a:t>dewar</a:t>
            </a:r>
            <a:r>
              <a:rPr lang="en-US" sz="1800" dirty="0" smtClean="0"/>
              <a:t> &lt; 5 </a:t>
            </a:r>
            <a:r>
              <a:rPr lang="en-US" sz="1800" dirty="0" err="1" smtClean="0"/>
              <a:t>mGauss</a:t>
            </a:r>
            <a:r>
              <a:rPr lang="en-US" sz="1800" dirty="0" smtClean="0"/>
              <a:t> (</a:t>
            </a:r>
            <a:r>
              <a:rPr lang="en-US" sz="1800" dirty="0" err="1" smtClean="0"/>
              <a:t>dewar</a:t>
            </a:r>
            <a:r>
              <a:rPr lang="en-US" sz="1800" dirty="0" smtClean="0"/>
              <a:t> 1) and less then 10 </a:t>
            </a:r>
            <a:r>
              <a:rPr lang="en-US" sz="1800" dirty="0" err="1" smtClean="0"/>
              <a:t>mGauss</a:t>
            </a:r>
            <a:r>
              <a:rPr lang="en-US" sz="1800" dirty="0" smtClean="0"/>
              <a:t> in </a:t>
            </a:r>
            <a:r>
              <a:rPr lang="en-US" sz="1800" dirty="0" err="1" smtClean="0"/>
              <a:t>dewar</a:t>
            </a:r>
            <a:r>
              <a:rPr lang="en-US" sz="1800" dirty="0" smtClean="0"/>
              <a:t> 2 and 3</a:t>
            </a:r>
          </a:p>
          <a:p>
            <a:pPr lvl="1"/>
            <a:r>
              <a:rPr lang="en-US" sz="1800" dirty="0" smtClean="0"/>
              <a:t>Dewar 2 and 3 allow multiple cavity testing simultaneously – for LCLS2 production we plan on testing 3 cavities a week in VT2 (but throughput could be double that)</a:t>
            </a:r>
          </a:p>
          <a:p>
            <a:pPr lvl="1"/>
            <a:r>
              <a:rPr lang="en-US" sz="1800" u="sng" dirty="0" smtClean="0"/>
              <a:t>Our main goal is to maintain a healthy balance between research and production activities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C</a:t>
            </a:r>
            <a:r>
              <a:rPr lang="en-US" dirty="0" smtClean="0"/>
              <a:t>avity Test Capabilities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E15B35-FDEC-9F46-AAC1-681DC0D4D140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3318762"/>
            <a:ext cx="5996724" cy="30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7DA1BFA-171C-E744-A255-B3CDC342F84C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</a:t>
            </a:r>
            <a:r>
              <a:rPr lang="en-US" dirty="0" smtClean="0"/>
              <a:t>[28pt Bold]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0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C07FB76-5CD7-774F-A63D-019F1190AB6D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20" y="100342"/>
            <a:ext cx="9144000" cy="5547360"/>
          </a:xfrm>
          <a:prstGeom prst="rect">
            <a:avLst/>
          </a:prstGeom>
        </p:spPr>
      </p:pic>
      <p:pic>
        <p:nvPicPr>
          <p:cNvPr id="9" name="Picture 8" descr="vts2and3with3dressed9-c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13" y="4089863"/>
            <a:ext cx="3325941" cy="24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523005"/>
            <a:ext cx="4845565" cy="5608155"/>
          </a:xfrm>
        </p:spPr>
        <p:txBody>
          <a:bodyPr/>
          <a:lstStyle/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sz="1600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imes New Roman"/>
                <a:cs typeface="Times New Roman"/>
              </a:rPr>
              <a:t>Measurements:</a:t>
            </a:r>
            <a:endParaRPr lang="en-US" sz="18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Q </a:t>
            </a:r>
            <a:r>
              <a:rPr lang="en-US" sz="1600" dirty="0" err="1">
                <a:solidFill>
                  <a:srgbClr val="3366FF"/>
                </a:solidFill>
                <a:latin typeface="Times New Roman"/>
                <a:cs typeface="Times New Roman"/>
              </a:rPr>
              <a:t>vs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 E and Q </a:t>
            </a:r>
            <a:r>
              <a:rPr lang="en-US" sz="1600" dirty="0" err="1">
                <a:solidFill>
                  <a:srgbClr val="3366FF"/>
                </a:solidFill>
                <a:latin typeface="Times New Roman"/>
                <a:cs typeface="Times New Roman"/>
              </a:rPr>
              <a:t>vs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 T RF measurements </a:t>
            </a: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magnetic field expulsion studies</a:t>
            </a: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multiple cool-down/</a:t>
            </a:r>
            <a:r>
              <a:rPr lang="en-US" sz="1600" dirty="0" err="1">
                <a:solidFill>
                  <a:srgbClr val="3366FF"/>
                </a:solidFill>
                <a:latin typeface="Times New Roman"/>
                <a:cs typeface="Times New Roman"/>
              </a:rPr>
              <a:t>warmup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 thermal cycles</a:t>
            </a: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frequency </a:t>
            </a:r>
            <a:r>
              <a:rPr lang="en-US" sz="1600" dirty="0" err="1">
                <a:solidFill>
                  <a:srgbClr val="3366FF"/>
                </a:solidFill>
                <a:latin typeface="Times New Roman"/>
                <a:cs typeface="Times New Roman"/>
              </a:rPr>
              <a:t>vs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 T measurements</a:t>
            </a: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cavity </a:t>
            </a: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full body temperature 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mapping</a:t>
            </a:r>
          </a:p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determining quench </a:t>
            </a:r>
            <a:r>
              <a:rPr lang="en-US" sz="16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location via second sound</a:t>
            </a:r>
            <a:endParaRPr lang="en-US" sz="16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566956" indent="-480471" defTabSz="480471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Temperature and magnetic field </a:t>
            </a:r>
            <a:r>
              <a:rPr lang="en-US" dirty="0" smtClean="0">
                <a:latin typeface="Times New Roman"/>
                <a:cs typeface="Times New Roman"/>
              </a:rPr>
              <a:t>measurements</a:t>
            </a:r>
            <a:endParaRPr lang="en-US" dirty="0">
              <a:latin typeface="Times New Roman"/>
              <a:cs typeface="Times New Roman"/>
            </a:endParaRPr>
          </a:p>
          <a:p>
            <a:pPr marL="1058035" lvl="1" indent="-571500" defTabSz="480471">
              <a:buFont typeface="Times New Roman" panose="02020603050405020304" pitchFamily="18" charset="0"/>
              <a:buChar char="-"/>
              <a:defRPr/>
            </a:pPr>
            <a:r>
              <a:rPr lang="en-US" sz="1600" dirty="0" err="1">
                <a:solidFill>
                  <a:srgbClr val="3366FF"/>
                </a:solidFill>
                <a:latin typeface="Times New Roman"/>
                <a:cs typeface="Times New Roman"/>
              </a:rPr>
              <a:t>Cernox</a:t>
            </a: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 temperature sensors,  T- map, fast thermometry,                                                                   </a:t>
            </a:r>
            <a:r>
              <a:rPr lang="en-US" sz="1600" dirty="0">
                <a:solidFill>
                  <a:srgbClr val="3366FF"/>
                </a:solidFill>
              </a:rPr>
              <a:t>Barrington Mag-01H cryogenic fluxgate magnetometers</a:t>
            </a:r>
            <a:endParaRPr lang="en-US" sz="16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566956" indent="-480471" defTabSz="480471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Control of magnetic field on the cavity</a:t>
            </a:r>
          </a:p>
          <a:p>
            <a:pPr marL="1058035" lvl="1" indent="-571500" defTabSz="480471">
              <a:buFont typeface="Times New Roman" panose="02020603050405020304" pitchFamily="18" charset="0"/>
              <a:buChar char="-"/>
              <a:defRPr/>
            </a:pPr>
            <a:r>
              <a:rPr lang="en-US" sz="1600" dirty="0">
                <a:solidFill>
                  <a:srgbClr val="3366FF"/>
                </a:solidFill>
                <a:latin typeface="Times New Roman"/>
                <a:cs typeface="Times New Roman"/>
              </a:rPr>
              <a:t>commercial and custom-made Helmholtz coils, PID controllers</a:t>
            </a:r>
          </a:p>
          <a:p>
            <a:pPr marL="566956" indent="-480471" defTabSz="480471">
              <a:buFont typeface="Arial"/>
              <a:buChar char="•"/>
              <a:defRPr/>
            </a:pPr>
            <a:r>
              <a:rPr lang="en-US" dirty="0">
                <a:latin typeface="Times New Roman"/>
                <a:cs typeface="Times New Roman"/>
              </a:rPr>
              <a:t>Quench heaters, radiation monitors, pressure measurement </a:t>
            </a:r>
            <a:r>
              <a:rPr lang="en-US" dirty="0" smtClean="0">
                <a:latin typeface="Times New Roman"/>
                <a:cs typeface="Times New Roman"/>
              </a:rPr>
              <a:t>system</a:t>
            </a:r>
          </a:p>
          <a:p>
            <a:pPr marL="566956" indent="-480471" defTabSz="480471">
              <a:buFont typeface="Arial"/>
              <a:buChar char="•"/>
              <a:defRPr/>
            </a:pPr>
            <a:r>
              <a:rPr lang="en-US" dirty="0" smtClean="0">
                <a:latin typeface="Times New Roman"/>
                <a:cs typeface="Times New Roman"/>
              </a:rPr>
              <a:t>Advanced field emission system being implemented now for LCLS2 (bottom and top rad detector, diodes surrounding cavities)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52C9B89-2A72-9D4F-8070-DC80269604EE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Instrumentation/diagnostics and test capabilities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31" y="1090088"/>
            <a:ext cx="3850280" cy="2805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07" y="3895960"/>
            <a:ext cx="29845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4A6AAF6-C2B0-AF4C-A326-92C656A2FF2E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6308" y="465690"/>
            <a:ext cx="9057692" cy="427877"/>
          </a:xfrm>
        </p:spPr>
        <p:txBody>
          <a:bodyPr/>
          <a:lstStyle/>
          <a:p>
            <a:r>
              <a:rPr lang="en-US" dirty="0" smtClean="0"/>
              <a:t>Horizontal Test Facility </a:t>
            </a:r>
            <a:br>
              <a:rPr lang="en-US" dirty="0" smtClean="0"/>
            </a:br>
            <a:r>
              <a:rPr lang="en-US" sz="2400" dirty="0" smtClean="0"/>
              <a:t>CM like environment for integrated testing/ design verification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554437"/>
              </p:ext>
            </p:extLst>
          </p:nvPr>
        </p:nvGraphicFramePr>
        <p:xfrm>
          <a:off x="1026279" y="949160"/>
          <a:ext cx="7382564" cy="539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Document" r:id="rId3" imgW="6400800" imgH="4673600" progId="Word.Document.12">
                  <p:embed/>
                </p:oleObj>
              </mc:Choice>
              <mc:Fallback>
                <p:oleObj name="Document" r:id="rId3" imgW="6400800" imgH="4673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6279" y="949160"/>
                        <a:ext cx="7382564" cy="539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6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75223"/>
            <a:ext cx="8828052" cy="5608155"/>
          </a:xfrm>
        </p:spPr>
        <p:txBody>
          <a:bodyPr/>
          <a:lstStyle/>
          <a:p>
            <a:pPr marL="1058035" lvl="1" indent="-571500" defTabSz="480471" fontAlgn="auto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sz="1600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imes New Roman"/>
                <a:cs typeface="Times New Roman"/>
              </a:rPr>
              <a:t>For </a:t>
            </a:r>
            <a:r>
              <a:rPr lang="en-US" sz="1800" dirty="0" err="1" smtClean="0">
                <a:latin typeface="Times New Roman"/>
                <a:cs typeface="Times New Roman"/>
              </a:rPr>
              <a:t>MaRIE</a:t>
            </a:r>
            <a:r>
              <a:rPr lang="en-US" sz="1800" dirty="0" smtClean="0">
                <a:latin typeface="Times New Roman"/>
                <a:cs typeface="Times New Roman"/>
              </a:rPr>
              <a:t>, gradient is certainly an important cost driver given the final desired energy of 12 </a:t>
            </a:r>
            <a:r>
              <a:rPr lang="en-US" sz="1800" dirty="0" err="1" smtClean="0">
                <a:latin typeface="Times New Roman"/>
                <a:cs typeface="Times New Roman"/>
              </a:rPr>
              <a:t>GeV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dirty="0" smtClean="0">
              <a:latin typeface="Times New Roman"/>
              <a:cs typeface="Times New Roman"/>
            </a:endParaRP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Operating at 31.5 MV/m 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 ~ 50 </a:t>
            </a:r>
            <a:r>
              <a:rPr lang="en-US" sz="1600" dirty="0" err="1" smtClean="0">
                <a:latin typeface="Times New Roman"/>
                <a:cs typeface="Times New Roman"/>
                <a:sym typeface="Wingdings"/>
              </a:rPr>
              <a:t>cryomodules</a:t>
            </a:r>
            <a:endParaRPr lang="en-US" sz="1600" dirty="0" smtClean="0">
              <a:latin typeface="Times New Roman"/>
              <a:cs typeface="Times New Roman"/>
              <a:sym typeface="Wingdings"/>
            </a:endParaRP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If gradient goes up or down ~ 5 MV/m, depending on reachable performance, 10 </a:t>
            </a:r>
            <a:r>
              <a:rPr lang="en-US" sz="1600" dirty="0" err="1" smtClean="0">
                <a:latin typeface="Times New Roman"/>
                <a:cs typeface="Times New Roman"/>
                <a:sym typeface="Wingdings"/>
              </a:rPr>
              <a:t>cryomodule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 more or less will be needed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Each CM costs ~ $3 million  impact of ~ $30 millions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latin typeface="Times New Roman"/>
                <a:cs typeface="Times New Roman"/>
              </a:rPr>
              <a:t>But with 5% duty factor, if we consider the Q ~ 8e9 at 31.5 MV/m for ILC type processing (regular 120C bake, and yet challenging to achieve in CM if no particular attention is paid to cooling, mag field or FE), it looks clear that Q is a significant cost driver</a:t>
            </a:r>
          </a:p>
          <a:p>
            <a:pPr marL="315085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800" dirty="0">
              <a:latin typeface="Times New Roman"/>
              <a:cs typeface="Times New Roman"/>
            </a:endParaRP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~ 60W per CM 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x 50 CM  ~ 3KW just of DHL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We are familiar with these numbers from LCLS-2 case (see next slides)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Essentially, a 2K 4KW refrigerator is ~ $60 millions (plus civil)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Therefore, if Q is twice worse or twice better, the impact is &gt; +- $60 millions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Q can significantly affect the capital and operating cost of </a:t>
            </a:r>
            <a:r>
              <a:rPr lang="en-US" sz="1600" dirty="0" err="1" smtClean="0">
                <a:latin typeface="Times New Roman"/>
                <a:cs typeface="Times New Roman"/>
                <a:sym typeface="Wingdings"/>
              </a:rPr>
              <a:t>MaRIE</a:t>
            </a:r>
            <a:endParaRPr lang="en-US" sz="1600" dirty="0" smtClean="0">
              <a:latin typeface="Times New Roman"/>
              <a:cs typeface="Times New Roman"/>
              <a:sym typeface="Wingdings"/>
            </a:endParaRP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Moreover, a worse Q can also lead to premature quench (thermal runway) and reduce achievable gradients</a:t>
            </a:r>
          </a:p>
          <a:p>
            <a:pPr marL="772285" lvl="1" indent="-285750" defTabSz="48047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It may be beneficial to think/analyze the best operating gradient/Q point (may be lower than 31.5) for cost and reliability optimization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D3CFFAF5-B6F1-FE4F-AC08-93447A56364C}" type="datetime1">
              <a:rPr lang="en-US" smtClean="0"/>
              <a:t>3/8/16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3120"/>
            <a:ext cx="8686800" cy="427877"/>
          </a:xfrm>
        </p:spPr>
        <p:txBody>
          <a:bodyPr/>
          <a:lstStyle/>
          <a:p>
            <a:r>
              <a:rPr lang="en-US" dirty="0" smtClean="0"/>
              <a:t>High Q – High Gradient importance for </a:t>
            </a:r>
            <a:r>
              <a:rPr lang="en-US" dirty="0" err="1" smtClean="0"/>
              <a:t>MaRIE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1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2F4E02F-6DA5-1E40-9D6E-440911D60A4D}" type="datetime1">
              <a:rPr lang="en-US" smtClean="0"/>
              <a:t>3/9/16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Grassellino | Cavity Test and Performance R&amp;D for MaRIE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905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423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6112</TotalTime>
  <Words>1559</Words>
  <Application>Microsoft Macintosh PowerPoint</Application>
  <PresentationFormat>On-screen Show (4:3)</PresentationFormat>
  <Paragraphs>164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Fermilab_PPT_090815</vt:lpstr>
      <vt:lpstr>Document</vt:lpstr>
      <vt:lpstr>Graph</vt:lpstr>
      <vt:lpstr>PowerPoint Presentation</vt:lpstr>
      <vt:lpstr>FNAL Vertical Test Facility </vt:lpstr>
      <vt:lpstr>FNAL Cavity Test Capabilities</vt:lpstr>
      <vt:lpstr>Content and Caption Slide [28pt Bold]</vt:lpstr>
      <vt:lpstr>PowerPoint Presentation</vt:lpstr>
      <vt:lpstr>Instrumentation/diagnostics and test capabilities</vt:lpstr>
      <vt:lpstr>Horizontal Test Facility  CM like environment for integrated testing/ design verification</vt:lpstr>
      <vt:lpstr>High Q – High Gradient importance for MaRIE</vt:lpstr>
      <vt:lpstr>PowerPoint Presentation</vt:lpstr>
      <vt:lpstr>PowerPoint Presentation</vt:lpstr>
      <vt:lpstr>PowerPoint Presentation</vt:lpstr>
      <vt:lpstr>PowerPoint Presentation</vt:lpstr>
      <vt:lpstr>High Q -cost impact: the case of LCLS-II, capital costs</vt:lpstr>
      <vt:lpstr>FNAL High Q and High gradient R&amp;D</vt:lpstr>
      <vt:lpstr>SRF Research milestone – Successful nitrogen doping technology transfer to industry for LCLS-II production</vt:lpstr>
      <vt:lpstr>Active longitudinal field compensation</vt:lpstr>
      <vt:lpstr>High Q AT high gradient?</vt:lpstr>
      <vt:lpstr>High Q AT high gradient? Alternative methods</vt:lpstr>
      <vt:lpstr>Other relevant R&amp;D aspects</vt:lpstr>
      <vt:lpstr>Conclusions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Anna Grassellino</cp:lastModifiedBy>
  <cp:revision>282</cp:revision>
  <cp:lastPrinted>2014-01-20T19:40:21Z</cp:lastPrinted>
  <dcterms:created xsi:type="dcterms:W3CDTF">2014-01-03T20:18:13Z</dcterms:created>
  <dcterms:modified xsi:type="dcterms:W3CDTF">2016-03-09T15:23:17Z</dcterms:modified>
</cp:coreProperties>
</file>