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19"/>
  </p:notesMasterIdLst>
  <p:sldIdLst>
    <p:sldId id="284" r:id="rId2"/>
    <p:sldId id="323" r:id="rId3"/>
    <p:sldId id="322" r:id="rId4"/>
    <p:sldId id="325" r:id="rId5"/>
    <p:sldId id="359" r:id="rId6"/>
    <p:sldId id="296" r:id="rId7"/>
    <p:sldId id="297" r:id="rId8"/>
    <p:sldId id="298" r:id="rId9"/>
    <p:sldId id="313" r:id="rId10"/>
    <p:sldId id="316" r:id="rId11"/>
    <p:sldId id="314" r:id="rId12"/>
    <p:sldId id="315" r:id="rId13"/>
    <p:sldId id="317" r:id="rId14"/>
    <p:sldId id="360" r:id="rId15"/>
    <p:sldId id="318" r:id="rId16"/>
    <p:sldId id="344" r:id="rId17"/>
    <p:sldId id="32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6" autoAdjust="0"/>
    <p:restoredTop sz="94702" autoAdjust="0"/>
  </p:normalViewPr>
  <p:slideViewPr>
    <p:cSldViewPr>
      <p:cViewPr varScale="1">
        <p:scale>
          <a:sx n="70" d="100"/>
          <a:sy n="70" d="100"/>
        </p:scale>
        <p:origin x="1302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92D42E-429B-43E0-9F17-97C2ECB93A08}" type="datetimeFigureOut">
              <a:rPr lang="en-US" smtClean="0"/>
              <a:t>3/7/2016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840E72-CA18-4BED-BCF5-587D78DE4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538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srgbClr val="EAEAEA"/>
              </a:solidFill>
              <a:latin typeface="Arial Narrow" pitchFamily="34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219200" y="1600200"/>
            <a:ext cx="7772400" cy="1143000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667000" y="6324600"/>
            <a:ext cx="371475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Rowe, FNAL-SLAC Meeting Sept. 10,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705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3DF2F-A16B-4B61-9866-0A66E70517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83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17145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609600"/>
            <a:ext cx="49911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31404-2935-4D8C-B8E2-B916A94AF7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54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CAB7A-6485-416B-BDF2-2E74FE9F0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667000" y="6324600"/>
            <a:ext cx="371475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Rowe, FNAL-SLAC Meeting Sept. 10,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628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D0773-5091-44C1-9209-E282AF30C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53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9C96A-5FF7-4FC9-9432-FEBA55CAD9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13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D0FCC-D3A7-4CE5-BF92-6A1A232D27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04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52807-ECB6-4B2F-94F4-F1AE4E13C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80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408EB-FEA7-4093-A56F-38711B888D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25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1366C-42D6-4AE5-AD35-E47AF3EDB3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35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21CF5-2F7E-422F-85E7-8727474A91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450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4" descr="C:\Documents and Settings\kevin.XENOLAND\My Documents\fnalppt\sub-pages\Fermi_Blue_subpage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6592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324600"/>
            <a:ext cx="3714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 dirty="0" smtClean="0">
                <a:solidFill>
                  <a:srgbClr val="FFFFFF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36593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rgbClr val="FFFFFF"/>
                </a:solidFill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BAA59B1F-CD67-44C4-B9F9-1A49E56862D4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29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228600"/>
            <a:ext cx="7162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371600"/>
            <a:ext cx="7162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Laksdjfalkjfds</a:t>
            </a:r>
          </a:p>
          <a:p>
            <a:pPr lvl="1"/>
            <a:r>
              <a:rPr lang="en-US" smtClean="0"/>
              <a:t>;slkjfda;slkjfd</a:t>
            </a:r>
          </a:p>
          <a:p>
            <a:pPr lvl="2"/>
            <a:r>
              <a:rPr lang="en-US" smtClean="0"/>
              <a:t>slkdjflsdkjflsdkjfsldjf</a:t>
            </a:r>
          </a:p>
          <a:p>
            <a:pPr lvl="3"/>
            <a:r>
              <a:rPr lang="en-US" smtClean="0"/>
              <a:t>A;slkjfda;slkjfd</a:t>
            </a:r>
          </a:p>
          <a:p>
            <a:pPr lvl="3"/>
            <a:r>
              <a:rPr lang="en-US" smtClean="0"/>
              <a:t>	a;lksdjf;lsakjfd</a:t>
            </a:r>
          </a:p>
          <a:p>
            <a:pPr lvl="4"/>
            <a:r>
              <a:rPr lang="en-US" smtClean="0"/>
              <a:t>Slkdflsdkjflsdkjflsdkjf</a:t>
            </a:r>
          </a:p>
          <a:p>
            <a:pPr lvl="4"/>
            <a:r>
              <a:rPr lang="en-US" smtClean="0"/>
              <a:t>Sldkjflsdjf</a:t>
            </a:r>
          </a:p>
          <a:p>
            <a:pPr lvl="4"/>
            <a:r>
              <a:rPr lang="en-US" smtClean="0"/>
              <a:t>sldkjfsldfjksdlfjsldfj</a:t>
            </a:r>
          </a:p>
        </p:txBody>
      </p:sp>
    </p:spTree>
    <p:extLst>
      <p:ext uri="{BB962C8B-B14F-4D97-AF65-F5344CB8AC3E}">
        <p14:creationId xmlns:p14="http://schemas.microsoft.com/office/powerpoint/2010/main" val="240641212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FFFF"/>
        </a:buClr>
        <a:buSzPct val="8000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4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35000"/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25000"/>
        <a:buChar char="•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25000"/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25000"/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25000"/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25000"/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25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4"/>
          <p:cNvSpPr>
            <a:spLocks noGrp="1"/>
          </p:cNvSpPr>
          <p:nvPr>
            <p:ph type="ctrTitle"/>
          </p:nvPr>
        </p:nvSpPr>
        <p:spPr>
          <a:xfrm>
            <a:off x="685800" y="1066800"/>
            <a:ext cx="8305800" cy="3429000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SRF Processing </a:t>
            </a:r>
            <a:r>
              <a:rPr lang="en-US" dirty="0" smtClean="0"/>
              <a:t>Facilities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Allan Rowe (FNAL/TD/SRFDD)</a:t>
            </a:r>
            <a:br>
              <a:rPr lang="en-US" sz="2000" dirty="0" smtClean="0"/>
            </a:br>
            <a:r>
              <a:rPr lang="en-US" sz="2000" dirty="0" smtClean="0"/>
              <a:t>March 9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, 2016</a:t>
            </a: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277920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358" y="112895"/>
            <a:ext cx="8229600" cy="1066800"/>
          </a:xfrm>
        </p:spPr>
        <p:txBody>
          <a:bodyPr/>
          <a:lstStyle/>
          <a:p>
            <a:pPr algn="ctr"/>
            <a:r>
              <a:rPr lang="en-US" sz="3200" dirty="0" smtClean="0"/>
              <a:t>IB4 CPL Class 10 Cleanroom/HPR</a:t>
            </a:r>
            <a:endParaRPr lang="en-US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3857" y="1155450"/>
            <a:ext cx="7006603" cy="46586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53130" y="5887061"/>
            <a:ext cx="6810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HPR Tool, Clean Assembly Rail, Cavity Carts, </a:t>
            </a:r>
            <a:r>
              <a:rPr lang="en-US" dirty="0" smtClean="0"/>
              <a:t>1.3 GHz, 650 MHz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1000" y="6305550"/>
            <a:ext cx="1905000" cy="457200"/>
          </a:xfrm>
        </p:spPr>
        <p:txBody>
          <a:bodyPr/>
          <a:lstStyle/>
          <a:p>
            <a:pPr>
              <a:defRPr/>
            </a:pPr>
            <a:fld id="{B9ACAB7A-6485-416B-BDF2-2E74FE9F0025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21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228600"/>
            <a:ext cx="7543800" cy="9906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IB4 CPL EP Tool (1.3 GHz 1-cell R&amp;D)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6400800" cy="42558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67981" y="5763236"/>
            <a:ext cx="5912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Upgradable EP tool may accommodate 1.3 GHz 9-cell.  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1000" y="6305550"/>
            <a:ext cx="1905000" cy="457200"/>
          </a:xfrm>
        </p:spPr>
        <p:txBody>
          <a:bodyPr/>
          <a:lstStyle/>
          <a:p>
            <a:pPr>
              <a:defRPr/>
            </a:pPr>
            <a:fld id="{B9ACAB7A-6485-416B-BDF2-2E74FE9F0025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08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55170" y="1584166"/>
            <a:ext cx="5844845" cy="3886200"/>
            <a:chOff x="555170" y="1584166"/>
            <a:chExt cx="5844845" cy="38862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170" y="1584166"/>
              <a:ext cx="5844845" cy="3886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49193" y="1682710"/>
              <a:ext cx="1928798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2"/>
                  </a:solidFill>
                </a:rPr>
                <a:t>1.3 GHz Tumbler</a:t>
              </a:r>
              <a:endParaRPr lang="en-US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74527" y="1559720"/>
            <a:ext cx="5481457" cy="3914802"/>
            <a:chOff x="674527" y="1559720"/>
            <a:chExt cx="5481457" cy="391480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527" y="1559720"/>
              <a:ext cx="5481457" cy="3914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088571" y="1872734"/>
              <a:ext cx="2005742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2"/>
                  </a:solidFill>
                </a:rPr>
                <a:t>650 MHz Tumbler</a:t>
              </a:r>
              <a:endParaRPr lang="en-US" dirty="0">
                <a:solidFill>
                  <a:schemeClr val="bg2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162800" cy="990600"/>
          </a:xfrm>
        </p:spPr>
        <p:txBody>
          <a:bodyPr/>
          <a:lstStyle/>
          <a:p>
            <a:pPr algn="ctr"/>
            <a:r>
              <a:rPr lang="en-US" sz="3200" dirty="0" smtClean="0"/>
              <a:t>IB4 CPL CBP Machine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088571" y="5600700"/>
            <a:ext cx="5067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Tumbles 2 cavities/run, 2 complete cycles/week</a:t>
            </a:r>
            <a:endParaRPr lang="en-US" dirty="0"/>
          </a:p>
        </p:txBody>
      </p:sp>
      <p:pic>
        <p:nvPicPr>
          <p:cNvPr id="8" name="Picture 2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937373" y="860266"/>
            <a:ext cx="1143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937373" y="2003266"/>
            <a:ext cx="1143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917872" y="3146266"/>
            <a:ext cx="1143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7260771" y="4327366"/>
            <a:ext cx="838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540760" y="5600699"/>
            <a:ext cx="18630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C. Cooper </a:t>
            </a:r>
            <a:r>
              <a:rPr lang="en-US" sz="1200" dirty="0"/>
              <a:t>R</a:t>
            </a:r>
            <a:r>
              <a:rPr lang="en-US" sz="1200" dirty="0" smtClean="0"/>
              <a:t>ecipe Media</a:t>
            </a:r>
            <a:endParaRPr lang="en-US" sz="1200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1000" y="6305550"/>
            <a:ext cx="1905000" cy="457200"/>
          </a:xfrm>
        </p:spPr>
        <p:txBody>
          <a:bodyPr/>
          <a:lstStyle/>
          <a:p>
            <a:pPr>
              <a:defRPr/>
            </a:pPr>
            <a:fld id="{B9ACAB7A-6485-416B-BDF2-2E74FE9F0025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03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049" y="152400"/>
            <a:ext cx="8229600" cy="10668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FNAL Vacuum </a:t>
            </a:r>
            <a:r>
              <a:rPr lang="en-US" sz="3200" dirty="0" smtClean="0"/>
              <a:t>Ovens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Hydrogen Removal, N2 Doping, Nb3Sn</a:t>
            </a:r>
            <a:endParaRPr lang="en-US" sz="2400" dirty="0"/>
          </a:p>
        </p:txBody>
      </p:sp>
      <p:pic>
        <p:nvPicPr>
          <p:cNvPr id="10" name="Picture 9" descr="DSC021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00" y="1219200"/>
            <a:ext cx="4267200" cy="3200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724886" y="4418752"/>
            <a:ext cx="3046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IB4 Vacuum Oven—1.3 GHz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45128" y="4462046"/>
            <a:ext cx="42618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MP9 Vacuum Oven – up to 400MHz Elliptical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5935600" y="4953000"/>
            <a:ext cx="3208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Manufacturer:  </a:t>
            </a:r>
          </a:p>
          <a:p>
            <a:r>
              <a:rPr lang="en-US" sz="1600" b="1" dirty="0" smtClean="0"/>
              <a:t>T- M Vacuum Products Inc. 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6400800" y="6079123"/>
            <a:ext cx="2623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*Source:  M. Wong (FNAL)</a:t>
            </a:r>
            <a:endParaRPr 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4524" y="1240396"/>
            <a:ext cx="4237808" cy="31783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1000" y="6305550"/>
            <a:ext cx="1905000" cy="457200"/>
          </a:xfrm>
        </p:spPr>
        <p:txBody>
          <a:bodyPr/>
          <a:lstStyle/>
          <a:p>
            <a:pPr>
              <a:defRPr/>
            </a:pPr>
            <a:fld id="{B9ACAB7A-6485-416B-BDF2-2E74FE9F0025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085087"/>
              </p:ext>
            </p:extLst>
          </p:nvPr>
        </p:nvGraphicFramePr>
        <p:xfrm>
          <a:off x="838200" y="4953000"/>
          <a:ext cx="3952140" cy="1433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6070"/>
                <a:gridCol w="1976070"/>
              </a:tblGrid>
              <a:tr h="33666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2"/>
                          </a:solidFill>
                        </a:rPr>
                        <a:t>Oven Parameters</a:t>
                      </a:r>
                      <a:endParaRPr lang="en-US" sz="14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2"/>
                          </a:solidFill>
                        </a:rPr>
                        <a:t>Values</a:t>
                      </a:r>
                      <a:endParaRPr lang="en-US" sz="14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</a:tr>
              <a:tr h="2286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Bake cycles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3/</a:t>
                      </a:r>
                      <a:r>
                        <a:rPr lang="en-US" sz="1200" dirty="0" err="1" smtClean="0"/>
                        <a:t>wk</a:t>
                      </a:r>
                      <a:r>
                        <a:rPr lang="en-US" sz="1200" baseline="0" dirty="0" smtClean="0"/>
                        <a:t> IB4, 2/</a:t>
                      </a:r>
                      <a:r>
                        <a:rPr lang="en-US" sz="1200" baseline="0" dirty="0" err="1" smtClean="0"/>
                        <a:t>wk</a:t>
                      </a:r>
                      <a:r>
                        <a:rPr lang="en-US" sz="1200" baseline="0" dirty="0" smtClean="0"/>
                        <a:t> MP9</a:t>
                      </a:r>
                      <a:endParaRPr lang="en-US" sz="1200" dirty="0"/>
                    </a:p>
                  </a:txBody>
                  <a:tcPr/>
                </a:tc>
              </a:tr>
              <a:tr h="23876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Operating Temp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1000C</a:t>
                      </a:r>
                      <a:endParaRPr lang="en-US" sz="1200" dirty="0"/>
                    </a:p>
                  </a:txBody>
                  <a:tcPr/>
                </a:tc>
              </a:tr>
              <a:tr h="24892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Vacuum Pressure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&lt;1 x10^-6 </a:t>
                      </a:r>
                      <a:r>
                        <a:rPr lang="en-US" sz="1200" dirty="0" err="1" smtClean="0"/>
                        <a:t>Torr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Hydrogen reduction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99% drop in H2 RGA peak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126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FNAL Low Temp (120-300C) Ovens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9ACAB7A-6485-416B-BDF2-2E74FE9F002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166489"/>
            <a:ext cx="3276600" cy="43688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70782"/>
            <a:ext cx="3641246" cy="4955381"/>
          </a:xfr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800600" y="5791200"/>
            <a:ext cx="3307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Two </a:t>
            </a:r>
            <a:r>
              <a:rPr lang="en-US" dirty="0" smtClean="0"/>
              <a:t>ovens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UHV RGA cavity monitoring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179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152400"/>
            <a:ext cx="8229600" cy="1066800"/>
          </a:xfrm>
        </p:spPr>
        <p:txBody>
          <a:bodyPr/>
          <a:lstStyle/>
          <a:p>
            <a:pPr algn="ctr"/>
            <a:r>
              <a:rPr lang="en-US" sz="3200" dirty="0" smtClean="0"/>
              <a:t>Industrial Capabilities - AES</a:t>
            </a:r>
            <a:endParaRPr lang="en-US" sz="3200" dirty="0"/>
          </a:p>
        </p:txBody>
      </p:sp>
      <p:pic>
        <p:nvPicPr>
          <p:cNvPr id="5122" name="Picture 2" descr="C:\Users\arowe\AppData\Local\Microsoft\Windows\Temporary Internet Files\Content.Outlook\ABPLH0AB\P70837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571" y="1333390"/>
            <a:ext cx="5994400" cy="4495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98771" y="1343222"/>
            <a:ext cx="2286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EP Tool for elliptical cavities sized up to 650 MHz 5-cell. </a:t>
            </a:r>
          </a:p>
          <a:p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HPR up to 1000 </a:t>
            </a:r>
            <a:r>
              <a:rPr lang="en-US" dirty="0" err="1" smtClean="0"/>
              <a:t>lb</a:t>
            </a:r>
            <a:r>
              <a:rPr lang="en-US" dirty="0" smtClean="0"/>
              <a:t> structures.</a:t>
            </a:r>
          </a:p>
          <a:p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BCP up to 1000 lb. structures. </a:t>
            </a:r>
          </a:p>
          <a:p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CR Area (adequate for basic CR work)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1000" y="6305550"/>
            <a:ext cx="1905000" cy="457200"/>
          </a:xfrm>
        </p:spPr>
        <p:txBody>
          <a:bodyPr/>
          <a:lstStyle/>
          <a:p>
            <a:pPr>
              <a:defRPr/>
            </a:pPr>
            <a:fld id="{B9ACAB7A-6485-416B-BDF2-2E74FE9F0025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5916134"/>
            <a:ext cx="5062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ARRA funded industrial EP Tool located at AES.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15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58245"/>
            <a:ext cx="7162800" cy="609600"/>
          </a:xfrm>
        </p:spPr>
        <p:txBody>
          <a:bodyPr/>
          <a:lstStyle/>
          <a:p>
            <a:r>
              <a:rPr lang="en-US" sz="3200" dirty="0" smtClean="0"/>
              <a:t>ILC/XFEL cavity RF </a:t>
            </a:r>
            <a:r>
              <a:rPr lang="en-US" sz="3200" dirty="0"/>
              <a:t>T</a:t>
            </a:r>
            <a:r>
              <a:rPr lang="en-US" sz="3200" dirty="0" smtClean="0"/>
              <a:t>uning Machine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9ACAB7A-6485-416B-BDF2-2E74FE9F0025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773" y="2971800"/>
            <a:ext cx="4561064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066800"/>
            <a:ext cx="2041012" cy="18512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066800"/>
            <a:ext cx="2201333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28600" y="906482"/>
            <a:ext cx="3810000" cy="495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 dirty="0" smtClean="0"/>
              <a:t>Four Cavity Tuning Machines were built under FNAL/DESY/KEK collaboration. Mechanical components design and production made by DESY. Electronics and software developed by FNAL. Commissioning of all machines done in 2010.</a:t>
            </a:r>
          </a:p>
          <a:p>
            <a:endParaRPr lang="en-US" sz="1600" dirty="0" smtClean="0"/>
          </a:p>
          <a:p>
            <a:r>
              <a:rPr lang="en-US" sz="1600" dirty="0" smtClean="0"/>
              <a:t>High level of automation Labview based software control system allow to finish RF QC, frequency/field flatness tuning and alignment of the cavity in average of  4 hours.</a:t>
            </a:r>
          </a:p>
          <a:p>
            <a:endParaRPr lang="en-US" sz="1600" dirty="0" smtClean="0"/>
          </a:p>
          <a:p>
            <a:r>
              <a:rPr lang="en-US" sz="1600" dirty="0" smtClean="0"/>
              <a:t>Two Machines shipped to XFEL cavity production companies.</a:t>
            </a:r>
          </a:p>
          <a:p>
            <a:endParaRPr lang="en-US" sz="1600" dirty="0" smtClean="0"/>
          </a:p>
          <a:p>
            <a:r>
              <a:rPr lang="en-US" sz="1600" dirty="0" smtClean="0"/>
              <a:t>Operation of the Machine can be done in 24/7 regime.</a:t>
            </a:r>
          </a:p>
        </p:txBody>
      </p:sp>
      <p:sp>
        <p:nvSpPr>
          <p:cNvPr id="3" name="Rectangle 2"/>
          <p:cNvSpPr/>
          <p:nvPr/>
        </p:nvSpPr>
        <p:spPr>
          <a:xfrm>
            <a:off x="5029200" y="6261794"/>
            <a:ext cx="24331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*Source:  </a:t>
            </a:r>
            <a:r>
              <a:rPr lang="en-US" sz="1200" dirty="0" smtClean="0"/>
              <a:t>T. </a:t>
            </a:r>
            <a:r>
              <a:rPr lang="en-US" sz="1200" dirty="0" err="1" smtClean="0"/>
              <a:t>Khabiboulline</a:t>
            </a:r>
            <a:r>
              <a:rPr lang="en-US" sz="1200" dirty="0" smtClean="0"/>
              <a:t>(FNAL</a:t>
            </a:r>
            <a:r>
              <a:rPr lang="en-US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7230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pPr algn="ctr"/>
            <a:r>
              <a:rPr lang="en-US" sz="3200" dirty="0" smtClean="0"/>
              <a:t>Concluding Remarks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219200"/>
            <a:ext cx="7162800" cy="4724400"/>
          </a:xfrm>
        </p:spPr>
        <p:txBody>
          <a:bodyPr/>
          <a:lstStyle/>
          <a:p>
            <a:r>
              <a:rPr lang="en-US" dirty="0" smtClean="0"/>
              <a:t>FNAL has developed substantial in-house and industrial SRF cavity processing capabilities, especially for 1.3 GHz.</a:t>
            </a:r>
          </a:p>
          <a:p>
            <a:r>
              <a:rPr lang="en-US" dirty="0" smtClean="0"/>
              <a:t>Processing rate for </a:t>
            </a:r>
            <a:r>
              <a:rPr lang="en-US" dirty="0" smtClean="0"/>
              <a:t>&gt; </a:t>
            </a:r>
            <a:r>
              <a:rPr lang="en-US" dirty="0" smtClean="0"/>
              <a:t>1 CM/month possible in existing, or slightly modified facilities.</a:t>
            </a:r>
          </a:p>
          <a:p>
            <a:r>
              <a:rPr lang="en-US" dirty="0" smtClean="0"/>
              <a:t>Wealth </a:t>
            </a:r>
            <a:r>
              <a:rPr lang="en-US" dirty="0" smtClean="0"/>
              <a:t>of cavity processing experts, especially in 1.3 GHz technology in all areas of development.</a:t>
            </a:r>
          </a:p>
          <a:p>
            <a:r>
              <a:rPr lang="en-US" dirty="0" smtClean="0"/>
              <a:t>Strong, active collaborations with other SRF labs ensure FNAL remains ‘state-of-the-art’ in processing technology.</a:t>
            </a:r>
          </a:p>
          <a:p>
            <a:r>
              <a:rPr lang="en-US" dirty="0" smtClean="0"/>
              <a:t>Field-leading processing R&amp;D program tailored to LCLS-II, </a:t>
            </a:r>
            <a:r>
              <a:rPr lang="en-US" dirty="0" smtClean="0"/>
              <a:t>PIP-II, </a:t>
            </a:r>
            <a:r>
              <a:rPr lang="en-US" dirty="0" smtClean="0"/>
              <a:t>and other </a:t>
            </a:r>
            <a:r>
              <a:rPr lang="en-US" dirty="0" smtClean="0"/>
              <a:t>proposed </a:t>
            </a:r>
            <a:r>
              <a:rPr lang="en-US" dirty="0" smtClean="0"/>
              <a:t>machines.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9ACAB7A-6485-416B-BDF2-2E74FE9F0025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1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990600"/>
          </a:xfrm>
        </p:spPr>
        <p:txBody>
          <a:bodyPr/>
          <a:lstStyle/>
          <a:p>
            <a:pPr algn="ctr"/>
            <a:r>
              <a:rPr lang="en-US" sz="3200" dirty="0" smtClean="0"/>
              <a:t>Facilities and Staff Capabilities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4724400"/>
          </a:xfrm>
        </p:spPr>
        <p:txBody>
          <a:bodyPr/>
          <a:lstStyle/>
          <a:p>
            <a:r>
              <a:rPr lang="en-US" dirty="0" smtClean="0"/>
              <a:t>SRF Processing and Testing Team </a:t>
            </a:r>
          </a:p>
          <a:p>
            <a:pPr lvl="1"/>
            <a:r>
              <a:rPr lang="en-US" dirty="0" smtClean="0"/>
              <a:t>FNAL/ANL staff designed, developed, and currently operate all processing facilities. (Strong ANL collaboration </a:t>
            </a:r>
            <a:r>
              <a:rPr lang="en-US" dirty="0" smtClean="0"/>
              <a:t>&gt;10 </a:t>
            </a:r>
            <a:r>
              <a:rPr lang="en-US" dirty="0" smtClean="0"/>
              <a:t>years)</a:t>
            </a:r>
          </a:p>
          <a:p>
            <a:pPr lvl="1"/>
            <a:r>
              <a:rPr lang="en-US" dirty="0" smtClean="0"/>
              <a:t>All processes and facilities are based on state-of-the-art developed for ILC by DESY/FNAL/</a:t>
            </a:r>
            <a:r>
              <a:rPr lang="en-US" dirty="0" err="1" smtClean="0"/>
              <a:t>JLab</a:t>
            </a:r>
            <a:r>
              <a:rPr lang="en-US" dirty="0" smtClean="0"/>
              <a:t>/KEK</a:t>
            </a:r>
          </a:p>
          <a:p>
            <a:pPr lvl="1"/>
            <a:r>
              <a:rPr lang="en-US" dirty="0" smtClean="0"/>
              <a:t>Novel tooling and facility designs accommodate multiple cavity </a:t>
            </a:r>
            <a:r>
              <a:rPr lang="en-US" dirty="0" smtClean="0"/>
              <a:t>types, from LB QWRs, HWRs, SSRs, TWs, HB E-cells, etc.</a:t>
            </a:r>
            <a:endParaRPr lang="en-US" dirty="0" smtClean="0"/>
          </a:p>
          <a:p>
            <a:pPr lvl="1"/>
            <a:r>
              <a:rPr lang="en-US" dirty="0" smtClean="0"/>
              <a:t>In-house development of all processing and testing devices and procedures.</a:t>
            </a:r>
          </a:p>
          <a:p>
            <a:pPr lvl="1"/>
            <a:r>
              <a:rPr lang="en-US" dirty="0" smtClean="0"/>
              <a:t>Industrial partnerships in place with new SRF processing capabilities</a:t>
            </a:r>
          </a:p>
          <a:p>
            <a:pPr lvl="1"/>
            <a:r>
              <a:rPr lang="en-US" dirty="0" smtClean="0"/>
              <a:t>New processing R&amp;D activities in-house and in industry</a:t>
            </a:r>
          </a:p>
          <a:p>
            <a:pPr lvl="1"/>
            <a:r>
              <a:rPr lang="en-US" dirty="0" smtClean="0"/>
              <a:t>Many SRF cavity performance experts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9ACAB7A-6485-416B-BDF2-2E74FE9F0025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64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714" y="1175371"/>
            <a:ext cx="3505200" cy="2634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03200"/>
            <a:ext cx="7162800" cy="990600"/>
          </a:xfrm>
        </p:spPr>
        <p:txBody>
          <a:bodyPr/>
          <a:lstStyle/>
          <a:p>
            <a:pPr algn="ctr"/>
            <a:r>
              <a:rPr lang="en-US" dirty="0" smtClean="0"/>
              <a:t>SRF Cavity </a:t>
            </a:r>
            <a:r>
              <a:rPr lang="en-US" dirty="0" smtClean="0"/>
              <a:t>Processing </a:t>
            </a:r>
            <a:r>
              <a:rPr lang="en-US" dirty="0" smtClean="0"/>
              <a:t>and Production Capabilities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9ACAB7A-6485-416B-BDF2-2E74FE9F002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" name="Picture 2" descr="HINS_SSR1-0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2176" y="3941618"/>
            <a:ext cx="2791987" cy="22305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2" descr="M:\DMITCHEL\650_cavity-small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4038600"/>
            <a:ext cx="3973472" cy="2209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58" y="1175371"/>
            <a:ext cx="3943350" cy="2628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3918" y="3434939"/>
            <a:ext cx="2133918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1.3 GHz – </a:t>
            </a:r>
            <a:r>
              <a:rPr lang="en-US" dirty="0" smtClean="0">
                <a:solidFill>
                  <a:schemeClr val="bg2"/>
                </a:solidFill>
              </a:rPr>
              <a:t>LCLS-II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82292" y="3440427"/>
            <a:ext cx="356604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3.9 GHz – DESY </a:t>
            </a:r>
            <a:r>
              <a:rPr lang="en-US" dirty="0" smtClean="0">
                <a:solidFill>
                  <a:schemeClr val="bg2"/>
                </a:solidFill>
              </a:rPr>
              <a:t>FLASH/LCLS-II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94535" y="6063734"/>
            <a:ext cx="194155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325 MHz – </a:t>
            </a:r>
            <a:r>
              <a:rPr lang="en-US" dirty="0" smtClean="0">
                <a:solidFill>
                  <a:schemeClr val="bg2"/>
                </a:solidFill>
              </a:rPr>
              <a:t>PIP-II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31778" y="6091509"/>
            <a:ext cx="194155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650 MHz – </a:t>
            </a:r>
            <a:r>
              <a:rPr lang="en-US" dirty="0" smtClean="0">
                <a:solidFill>
                  <a:schemeClr val="bg2"/>
                </a:solidFill>
              </a:rPr>
              <a:t>PIP-II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97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990600"/>
          </a:xfrm>
        </p:spPr>
        <p:txBody>
          <a:bodyPr/>
          <a:lstStyle/>
          <a:p>
            <a:pPr algn="ctr"/>
            <a:r>
              <a:rPr lang="en-US" dirty="0" smtClean="0"/>
              <a:t>Joint ANL/FNAL Superconducting Surface Processing Facility (SCSPF)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47800"/>
            <a:ext cx="7696200" cy="4724400"/>
          </a:xfrm>
        </p:spPr>
        <p:txBody>
          <a:bodyPr/>
          <a:lstStyle/>
          <a:p>
            <a:r>
              <a:rPr lang="en-US" dirty="0"/>
              <a:t>Primary </a:t>
            </a:r>
            <a:r>
              <a:rPr lang="en-US" dirty="0" smtClean="0"/>
              <a:t>production processing </a:t>
            </a:r>
            <a:r>
              <a:rPr lang="en-US" dirty="0"/>
              <a:t>workhorse in SRF </a:t>
            </a:r>
            <a:r>
              <a:rPr lang="en-US" dirty="0" smtClean="0"/>
              <a:t>infrastructure</a:t>
            </a:r>
          </a:p>
          <a:p>
            <a:r>
              <a:rPr lang="en-US" dirty="0" smtClean="0"/>
              <a:t>Collaborative facility located at ANL operated jointly by FNAL and ANL</a:t>
            </a:r>
          </a:p>
          <a:p>
            <a:r>
              <a:rPr lang="en-US" dirty="0" smtClean="0"/>
              <a:t>Both FNAL and ANL employees staff facility full time</a:t>
            </a:r>
          </a:p>
          <a:p>
            <a:r>
              <a:rPr lang="en-US" dirty="0" smtClean="0"/>
              <a:t>Developed with 1.3 GHz cavities as focus, but flexible tooling allows processing of multiple cavity types (650 MHz elliptical, 325 MHz spoke, QWRs, HWRs, 3.9 GHz elliptical)</a:t>
            </a:r>
          </a:p>
          <a:p>
            <a:r>
              <a:rPr lang="en-US" dirty="0" smtClean="0"/>
              <a:t>Great example of a long and fruitful collaborative relationship with another DOE lab.</a:t>
            </a:r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9ACAB7A-6485-416B-BDF2-2E74FE9F002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58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6779" y="812022"/>
            <a:ext cx="1943684" cy="2591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839288"/>
            <a:ext cx="2794918" cy="208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17" descr="IMG_0652smal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3886200"/>
            <a:ext cx="182721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 descr="B101layou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2914650"/>
            <a:ext cx="6829425" cy="367665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</p:pic>
      <p:pic>
        <p:nvPicPr>
          <p:cNvPr id="4101" name="Picture 4" descr="ninecellE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5" y="820738"/>
            <a:ext cx="3190875" cy="21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Line 7"/>
          <p:cNvSpPr>
            <a:spLocks noChangeShapeType="1"/>
          </p:cNvSpPr>
          <p:nvPr/>
        </p:nvSpPr>
        <p:spPr bwMode="auto">
          <a:xfrm flipH="1">
            <a:off x="3000375" y="2795588"/>
            <a:ext cx="1111250" cy="25511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3" name="Line 8"/>
          <p:cNvSpPr>
            <a:spLocks noChangeShapeType="1"/>
          </p:cNvSpPr>
          <p:nvPr/>
        </p:nvSpPr>
        <p:spPr bwMode="auto">
          <a:xfrm>
            <a:off x="1390650" y="2741613"/>
            <a:ext cx="1449388" cy="13239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4" name="Line 9"/>
          <p:cNvSpPr>
            <a:spLocks noChangeShapeType="1"/>
          </p:cNvSpPr>
          <p:nvPr/>
        </p:nvSpPr>
        <p:spPr bwMode="auto">
          <a:xfrm flipH="1">
            <a:off x="5867400" y="2819400"/>
            <a:ext cx="1104900" cy="1249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5" name="Text Box 10"/>
          <p:cNvSpPr txBox="1">
            <a:spLocks noChangeArrowheads="1"/>
          </p:cNvSpPr>
          <p:nvPr/>
        </p:nvSpPr>
        <p:spPr bwMode="auto">
          <a:xfrm>
            <a:off x="4594225" y="2395538"/>
            <a:ext cx="184150" cy="336550"/>
          </a:xfrm>
          <a:prstGeom prst="rect">
            <a:avLst/>
          </a:prstGeom>
          <a:solidFill>
            <a:schemeClr val="bg1">
              <a:alpha val="47842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sz="160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106" name="Text Box 13"/>
          <p:cNvSpPr txBox="1">
            <a:spLocks noChangeArrowheads="1"/>
          </p:cNvSpPr>
          <p:nvPr/>
        </p:nvSpPr>
        <p:spPr bwMode="auto">
          <a:xfrm>
            <a:off x="85725" y="2222246"/>
            <a:ext cx="1819275" cy="738664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b="1" i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1.3 GHz </a:t>
            </a:r>
            <a:r>
              <a:rPr lang="en-US" sz="1400" b="1" i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Cavity </a:t>
            </a:r>
            <a:r>
              <a:rPr lang="en-US" sz="1400" b="1" i="1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Electropolishing</a:t>
            </a:r>
            <a:r>
              <a:rPr lang="en-US" sz="1400" b="1" i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, </a:t>
            </a:r>
          </a:p>
          <a:p>
            <a:r>
              <a:rPr lang="en-US" sz="1400" b="1" i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325 MHz BCP</a:t>
            </a:r>
            <a:endParaRPr lang="en-US" sz="1400" b="1" i="1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107" name="Text Box 15"/>
          <p:cNvSpPr txBox="1">
            <a:spLocks noChangeArrowheads="1"/>
          </p:cNvSpPr>
          <p:nvPr/>
        </p:nvSpPr>
        <p:spPr bwMode="auto">
          <a:xfrm>
            <a:off x="6953250" y="5867400"/>
            <a:ext cx="1827213" cy="584775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i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1.3 GHz Cavity </a:t>
            </a:r>
            <a:r>
              <a:rPr lang="en-US" sz="1600" b="1" i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Rinsing/</a:t>
            </a:r>
            <a:r>
              <a:rPr lang="en-US" sz="1600" b="1" i="1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Assem</a:t>
            </a:r>
            <a:endParaRPr lang="en-US" sz="1600" b="1" i="1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108" name="Line 16"/>
          <p:cNvSpPr>
            <a:spLocks noChangeShapeType="1"/>
          </p:cNvSpPr>
          <p:nvPr/>
        </p:nvSpPr>
        <p:spPr bwMode="auto">
          <a:xfrm flipH="1">
            <a:off x="5956300" y="5049838"/>
            <a:ext cx="996950" cy="3889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9" name="Text Box 18"/>
          <p:cNvSpPr txBox="1">
            <a:spLocks noChangeArrowheads="1"/>
          </p:cNvSpPr>
          <p:nvPr/>
        </p:nvSpPr>
        <p:spPr bwMode="auto">
          <a:xfrm>
            <a:off x="2057400" y="5410200"/>
            <a:ext cx="137160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000000"/>
                </a:solidFill>
              </a:rPr>
              <a:t>    Chemistry</a:t>
            </a:r>
          </a:p>
          <a:p>
            <a:pPr eaLnBrk="1" hangingPunct="1"/>
            <a:r>
              <a:rPr lang="en-US" sz="1200" b="1">
                <a:solidFill>
                  <a:srgbClr val="000000"/>
                </a:solidFill>
              </a:rPr>
              <a:t>      Room 2</a:t>
            </a:r>
          </a:p>
        </p:txBody>
      </p:sp>
      <p:sp>
        <p:nvSpPr>
          <p:cNvPr id="4110" name="Text Box 19"/>
          <p:cNvSpPr txBox="1">
            <a:spLocks noChangeArrowheads="1"/>
          </p:cNvSpPr>
          <p:nvPr/>
        </p:nvSpPr>
        <p:spPr bwMode="auto">
          <a:xfrm>
            <a:off x="2057400" y="4191000"/>
            <a:ext cx="121920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000000"/>
                </a:solidFill>
              </a:rPr>
              <a:t>    Chemistry</a:t>
            </a:r>
          </a:p>
          <a:p>
            <a:pPr eaLnBrk="1" hangingPunct="1"/>
            <a:r>
              <a:rPr lang="en-US" sz="1200" b="1">
                <a:solidFill>
                  <a:srgbClr val="000000"/>
                </a:solidFill>
              </a:rPr>
              <a:t>      Room 1</a:t>
            </a:r>
          </a:p>
        </p:txBody>
      </p:sp>
      <p:sp>
        <p:nvSpPr>
          <p:cNvPr id="4113" name="Text Box 22"/>
          <p:cNvSpPr txBox="1">
            <a:spLocks noChangeArrowheads="1"/>
          </p:cNvSpPr>
          <p:nvPr/>
        </p:nvSpPr>
        <p:spPr bwMode="auto">
          <a:xfrm>
            <a:off x="6781800" y="2908300"/>
            <a:ext cx="1447800" cy="584775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i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SSR Cavity </a:t>
            </a:r>
            <a:r>
              <a:rPr lang="en-US" sz="1600" b="1" i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Rinsing</a:t>
            </a:r>
          </a:p>
        </p:txBody>
      </p:sp>
      <p:sp>
        <p:nvSpPr>
          <p:cNvPr id="4114" name="Text Box 23"/>
          <p:cNvSpPr txBox="1">
            <a:spLocks noChangeArrowheads="1"/>
          </p:cNvSpPr>
          <p:nvPr/>
        </p:nvSpPr>
        <p:spPr bwMode="auto">
          <a:xfrm>
            <a:off x="3352800" y="2286000"/>
            <a:ext cx="1792478" cy="584775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 i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650 MHz </a:t>
            </a:r>
            <a:r>
              <a:rPr lang="en-US" sz="1600" b="1" i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Cavity</a:t>
            </a:r>
          </a:p>
          <a:p>
            <a:r>
              <a:rPr lang="en-US" sz="1600" b="1" i="1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Electropolishing</a:t>
            </a:r>
            <a:endParaRPr lang="en-US" sz="1600" b="1" i="1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162800" cy="990600"/>
          </a:xfrm>
        </p:spPr>
        <p:txBody>
          <a:bodyPr/>
          <a:lstStyle/>
          <a:p>
            <a:pPr algn="ctr"/>
            <a:r>
              <a:rPr lang="en-US" sz="3200" dirty="0" smtClean="0"/>
              <a:t>SCSPF Layout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4351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90500"/>
            <a:ext cx="7162800" cy="990600"/>
          </a:xfrm>
        </p:spPr>
        <p:txBody>
          <a:bodyPr/>
          <a:lstStyle/>
          <a:p>
            <a:pPr algn="ctr"/>
            <a:r>
              <a:rPr lang="en-US" sz="3200" dirty="0" smtClean="0"/>
              <a:t>SCSPF 1.3 GHz EP/BCP Tool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9ACAB7A-6485-416B-BDF2-2E74FE9F002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Picture 5" descr="ANL_EP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1246910"/>
            <a:ext cx="6705600" cy="44413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81200" y="5688281"/>
            <a:ext cx="811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Tool capable of 1.3 GHz EP for bare </a:t>
            </a:r>
            <a:r>
              <a:rPr lang="en-US" dirty="0" smtClean="0"/>
              <a:t>AND </a:t>
            </a:r>
            <a:r>
              <a:rPr lang="en-US" dirty="0" smtClean="0"/>
              <a:t>dressed cavities + BCP of 325 MHz SSR and other cavity types.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6844241" y="3800201"/>
            <a:ext cx="23959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*ANL designed/built—S. </a:t>
            </a:r>
            <a:r>
              <a:rPr lang="en-US" sz="1200" dirty="0" err="1" smtClean="0"/>
              <a:t>Gerbick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4441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251" y="228600"/>
            <a:ext cx="7162800" cy="990600"/>
          </a:xfrm>
        </p:spPr>
        <p:txBody>
          <a:bodyPr/>
          <a:lstStyle/>
          <a:p>
            <a:r>
              <a:rPr lang="en-US" sz="3200" dirty="0"/>
              <a:t>SCSPF Large Cavity EP/BCP Tool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9ACAB7A-6485-416B-BDF2-2E74FE9F002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7" name="Content Placeholder 8" descr="29683D37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315216"/>
            <a:ext cx="7051965" cy="4685534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 rot="16200000">
            <a:off x="6846565" y="4107457"/>
            <a:ext cx="23959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*ANL designed/built—S. </a:t>
            </a:r>
            <a:r>
              <a:rPr lang="en-US" sz="1200" dirty="0" err="1" smtClean="0"/>
              <a:t>Gerbick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838200" y="6000750"/>
            <a:ext cx="7116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Designed for 72.5 </a:t>
            </a:r>
            <a:r>
              <a:rPr lang="en-US" dirty="0"/>
              <a:t>MHz Low Beta </a:t>
            </a:r>
            <a:r>
              <a:rPr lang="en-US" dirty="0" smtClean="0"/>
              <a:t>QWR + </a:t>
            </a:r>
            <a:r>
              <a:rPr lang="en-US" dirty="0"/>
              <a:t>650 MHz Elliptical </a:t>
            </a:r>
            <a:r>
              <a:rPr lang="en-US" dirty="0" smtClean="0"/>
              <a:t>Cavities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667000" y="6324600"/>
            <a:ext cx="371475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Rowe, FNAL-SLAC Meeting Sept. 10,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57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553" y="76200"/>
            <a:ext cx="7162800" cy="990600"/>
          </a:xfrm>
        </p:spPr>
        <p:txBody>
          <a:bodyPr/>
          <a:lstStyle/>
          <a:p>
            <a:pPr algn="ctr"/>
            <a:r>
              <a:rPr lang="en-US" sz="3200" dirty="0"/>
              <a:t>SCSPF </a:t>
            </a:r>
            <a:r>
              <a:rPr lang="en-US" sz="3200" dirty="0" smtClean="0"/>
              <a:t>High Pressure Rinse Tools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9ACAB7A-6485-416B-BDF2-2E74FE9F002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8" name="Content Placeholder 6" descr="IMG_25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53271" y="1129070"/>
            <a:ext cx="3710910" cy="4947879"/>
          </a:xfr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00485" y="6078786"/>
            <a:ext cx="3841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FNAL HPR Tool with 1.3 GHz 9-cell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72400" y="6096003"/>
            <a:ext cx="3634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ANL HPR Tool—325 </a:t>
            </a:r>
            <a:r>
              <a:rPr lang="en-US" dirty="0" smtClean="0"/>
              <a:t>MHz / </a:t>
            </a:r>
            <a:r>
              <a:rPr lang="en-US" dirty="0" smtClean="0"/>
              <a:t>QWR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28999" y="1752600"/>
            <a:ext cx="1905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</a:p>
        </p:txBody>
      </p:sp>
      <p:pic>
        <p:nvPicPr>
          <p:cNvPr id="1026" name="Picture 2" descr="Q:\TD_SCRF\CavityProcessing\325 MHz\Photos\SSR1\IMG_23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88090" y="1754426"/>
            <a:ext cx="4935732" cy="37018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48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7162800" cy="990600"/>
          </a:xfrm>
        </p:spPr>
        <p:txBody>
          <a:bodyPr/>
          <a:lstStyle/>
          <a:p>
            <a:pPr algn="ctr"/>
            <a:r>
              <a:rPr lang="en-US" sz="3200" dirty="0" smtClean="0"/>
              <a:t>IB4 CPL Summary</a:t>
            </a:r>
            <a:br>
              <a:rPr lang="en-US" sz="3200" dirty="0" smtClean="0"/>
            </a:br>
            <a:r>
              <a:rPr lang="en-US" sz="2000" dirty="0" smtClean="0"/>
              <a:t>(Cavity Processing Laboratory)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Cleanroom Preparation</a:t>
            </a:r>
          </a:p>
          <a:p>
            <a:pPr lvl="1"/>
            <a:r>
              <a:rPr lang="en-US" sz="1800" dirty="0" smtClean="0"/>
              <a:t>HPR/clean assembly &amp; test preparation</a:t>
            </a:r>
          </a:p>
          <a:p>
            <a:pPr lvl="1"/>
            <a:r>
              <a:rPr lang="en-US" sz="1800" dirty="0" smtClean="0"/>
              <a:t>Hydrogen degassing of 1.3 GHz cavities</a:t>
            </a:r>
          </a:p>
          <a:p>
            <a:pPr lvl="1"/>
            <a:r>
              <a:rPr lang="en-US" sz="1800" dirty="0" smtClean="0"/>
              <a:t>UHV Class 10 CR area/US cleaning (1.3 GHz + 650 MHz elliptical cavities)</a:t>
            </a:r>
          </a:p>
          <a:p>
            <a:r>
              <a:rPr lang="en-US" sz="2000" dirty="0"/>
              <a:t>Surface </a:t>
            </a:r>
            <a:r>
              <a:rPr lang="en-US" sz="2000" dirty="0" smtClean="0"/>
              <a:t>Removal/Repair </a:t>
            </a:r>
            <a:r>
              <a:rPr lang="en-US" sz="2000" dirty="0"/>
              <a:t>R&amp;D </a:t>
            </a:r>
          </a:p>
          <a:p>
            <a:pPr lvl="1"/>
            <a:r>
              <a:rPr lang="en-US" sz="1800" dirty="0"/>
              <a:t>1.3 GHz/650 MHz 1-cell R&amp;D Facility </a:t>
            </a:r>
          </a:p>
          <a:p>
            <a:pPr lvl="1"/>
            <a:r>
              <a:rPr lang="en-US" sz="1800" dirty="0"/>
              <a:t>EP—alternative </a:t>
            </a:r>
            <a:r>
              <a:rPr lang="en-US" sz="1800" dirty="0" smtClean="0"/>
              <a:t>electrolytes, High Q, </a:t>
            </a:r>
            <a:r>
              <a:rPr lang="en-US" sz="1800" dirty="0"/>
              <a:t>etc.</a:t>
            </a:r>
          </a:p>
          <a:p>
            <a:pPr lvl="1"/>
            <a:r>
              <a:rPr lang="en-US" sz="1800" dirty="0"/>
              <a:t>1.3 GHz/650 MHz cavity CBP development area</a:t>
            </a:r>
          </a:p>
          <a:p>
            <a:pPr lvl="1"/>
            <a:r>
              <a:rPr lang="en-US" sz="1800" dirty="0" smtClean="0"/>
              <a:t>Future SRF </a:t>
            </a:r>
            <a:r>
              <a:rPr lang="en-US" sz="1800" dirty="0"/>
              <a:t>advanced processing techniques (CVD, ALD</a:t>
            </a:r>
            <a:r>
              <a:rPr lang="en-US" sz="1800" dirty="0" smtClean="0"/>
              <a:t>)</a:t>
            </a:r>
          </a:p>
          <a:p>
            <a:r>
              <a:rPr lang="en-US" sz="2000" dirty="0" smtClean="0"/>
              <a:t>New CBP machine capable of multiple 650 MHz elliptical cavities in-house </a:t>
            </a:r>
            <a:r>
              <a:rPr lang="en-US" sz="2000" dirty="0" smtClean="0"/>
              <a:t>to be commissioned</a:t>
            </a:r>
            <a:endParaRPr lang="en-US" sz="2000" dirty="0" smtClean="0"/>
          </a:p>
          <a:p>
            <a:r>
              <a:rPr lang="en-US" sz="2000" dirty="0" smtClean="0"/>
              <a:t>Production capabilities include EP, VT prep, HT prep, CBP for 1.3 GHz</a:t>
            </a:r>
            <a:endParaRPr lang="en-US" sz="2000" dirty="0"/>
          </a:p>
          <a:p>
            <a:pPr marL="457200" lvl="1" indent="0">
              <a:buNone/>
            </a:pPr>
            <a:r>
              <a:rPr lang="en-US" sz="1800" dirty="0" smtClean="0"/>
              <a:t>	</a:t>
            </a:r>
          </a:p>
          <a:p>
            <a:endParaRPr lang="en-US" sz="2000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81000" y="6305550"/>
            <a:ext cx="1905000" cy="457200"/>
          </a:xfrm>
        </p:spPr>
        <p:txBody>
          <a:bodyPr/>
          <a:lstStyle/>
          <a:p>
            <a:pPr>
              <a:defRPr/>
            </a:pPr>
            <a:fld id="{B9ACAB7A-6485-416B-BDF2-2E74FE9F0025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667000" y="6324600"/>
            <a:ext cx="371475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Rowe, FNAL-SLAC Meeting Sept. 10,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09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Factory">
  <a:themeElements>
    <a:clrScheme name="Factory 1">
      <a:dk1>
        <a:srgbClr val="000054"/>
      </a:dk1>
      <a:lt1>
        <a:srgbClr val="EAEAEA"/>
      </a:lt1>
      <a:dk2>
        <a:srgbClr val="00007A"/>
      </a:dk2>
      <a:lt2>
        <a:srgbClr val="EBD189"/>
      </a:lt2>
      <a:accent1>
        <a:srgbClr val="FCAB40"/>
      </a:accent1>
      <a:accent2>
        <a:srgbClr val="555BAD"/>
      </a:accent2>
      <a:accent3>
        <a:srgbClr val="AAAABE"/>
      </a:accent3>
      <a:accent4>
        <a:srgbClr val="C8C8C8"/>
      </a:accent4>
      <a:accent5>
        <a:srgbClr val="FDD2AF"/>
      </a:accent5>
      <a:accent6>
        <a:srgbClr val="4C529C"/>
      </a:accent6>
      <a:hlink>
        <a:srgbClr val="B97C01"/>
      </a:hlink>
      <a:folHlink>
        <a:srgbClr val="CCFF33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12733</TotalTime>
  <Words>803</Words>
  <Application>Microsoft Office PowerPoint</Application>
  <PresentationFormat>On-screen Show (4:3)</PresentationFormat>
  <Paragraphs>124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 Unicode MS</vt:lpstr>
      <vt:lpstr>Arial</vt:lpstr>
      <vt:lpstr>Arial Narrow</vt:lpstr>
      <vt:lpstr>Calibri</vt:lpstr>
      <vt:lpstr>Wingdings</vt:lpstr>
      <vt:lpstr>1_Factory</vt:lpstr>
      <vt:lpstr> SRF Processing Facilities  Allan Rowe (FNAL/TD/SRFDD) March 9th, 2016</vt:lpstr>
      <vt:lpstr>Facilities and Staff Capabilities</vt:lpstr>
      <vt:lpstr>SRF Cavity Processing and Production Capabilities</vt:lpstr>
      <vt:lpstr>Joint ANL/FNAL Superconducting Surface Processing Facility (SCSPF)</vt:lpstr>
      <vt:lpstr>SCSPF Layout</vt:lpstr>
      <vt:lpstr>SCSPF 1.3 GHz EP/BCP Tool</vt:lpstr>
      <vt:lpstr>SCSPF Large Cavity EP/BCP Tool</vt:lpstr>
      <vt:lpstr>SCSPF High Pressure Rinse Tools</vt:lpstr>
      <vt:lpstr>IB4 CPL Summary (Cavity Processing Laboratory)</vt:lpstr>
      <vt:lpstr>IB4 CPL Class 10 Cleanroom/HPR</vt:lpstr>
      <vt:lpstr>IB4 CPL EP Tool (1.3 GHz 1-cell R&amp;D)</vt:lpstr>
      <vt:lpstr>IB4 CPL CBP Machine</vt:lpstr>
      <vt:lpstr>FNAL Vacuum Ovens Hydrogen Removal, N2 Doping, Nb3Sn</vt:lpstr>
      <vt:lpstr>FNAL Low Temp (120-300C) Ovens</vt:lpstr>
      <vt:lpstr>Industrial Capabilities - AES</vt:lpstr>
      <vt:lpstr>ILC/XFEL cavity RF Tuning Machine</vt:lpstr>
      <vt:lpstr>Concluding Remarks</vt:lpstr>
    </vt:vector>
  </TitlesOfParts>
  <Company>Fermi National Accelerator Laboratory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ginsburg</dc:creator>
  <cp:lastModifiedBy>Allan M. Rowe x4474 11115N</cp:lastModifiedBy>
  <cp:revision>191</cp:revision>
  <dcterms:created xsi:type="dcterms:W3CDTF">2011-10-31T15:46:33Z</dcterms:created>
  <dcterms:modified xsi:type="dcterms:W3CDTF">2016-03-08T18:08:52Z</dcterms:modified>
</cp:coreProperties>
</file>