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</p:sldMasterIdLst>
  <p:notesMasterIdLst>
    <p:notesMasterId r:id="rId26"/>
  </p:notesMasterIdLst>
  <p:sldIdLst>
    <p:sldId id="256" r:id="rId3"/>
    <p:sldId id="356" r:id="rId4"/>
    <p:sldId id="357" r:id="rId5"/>
    <p:sldId id="352" r:id="rId6"/>
    <p:sldId id="350" r:id="rId7"/>
    <p:sldId id="353" r:id="rId8"/>
    <p:sldId id="354" r:id="rId9"/>
    <p:sldId id="283" r:id="rId10"/>
    <p:sldId id="272" r:id="rId11"/>
    <p:sldId id="275" r:id="rId12"/>
    <p:sldId id="269" r:id="rId13"/>
    <p:sldId id="328" r:id="rId14"/>
    <p:sldId id="330" r:id="rId15"/>
    <p:sldId id="332" r:id="rId16"/>
    <p:sldId id="355" r:id="rId17"/>
    <p:sldId id="344" r:id="rId18"/>
    <p:sldId id="348" r:id="rId19"/>
    <p:sldId id="347" r:id="rId20"/>
    <p:sldId id="343" r:id="rId21"/>
    <p:sldId id="360" r:id="rId22"/>
    <p:sldId id="339" r:id="rId23"/>
    <p:sldId id="341" r:id="rId24"/>
    <p:sldId id="361" r:id="rId25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02BE"/>
    <a:srgbClr val="00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68" autoAdjust="0"/>
    <p:restoredTop sz="94660"/>
  </p:normalViewPr>
  <p:slideViewPr>
    <p:cSldViewPr>
      <p:cViewPr>
        <p:scale>
          <a:sx n="90" d="100"/>
          <a:sy n="90" d="100"/>
        </p:scale>
        <p:origin x="346" y="-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dfiler\users\gonin\3RD_Coupler\Plosses_2_4_8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47913707405442"/>
          <c:y val="5.9918028739321512E-2"/>
          <c:w val="0.87187342938515666"/>
          <c:h val="0.8645665100245703"/>
        </c:manualLayout>
      </c:layout>
      <c:scatterChart>
        <c:scatterStyle val="smoothMarker"/>
        <c:varyColors val="0"/>
        <c:ser>
          <c:idx val="0"/>
          <c:order val="0"/>
          <c:tx>
            <c:v>20 Convolutions</c:v>
          </c:tx>
          <c:marker>
            <c:symbol val="circle"/>
            <c:size val="11"/>
          </c:marker>
          <c:xVal>
            <c:numRef>
              <c:f>'T_vs_coating_20-10_Convolutions'!$B$7:$B$10</c:f>
              <c:numCache>
                <c:formatCode>General</c:formatCode>
                <c:ptCount val="4"/>
                <c:pt idx="1">
                  <c:v>50</c:v>
                </c:pt>
                <c:pt idx="2">
                  <c:v>100</c:v>
                </c:pt>
                <c:pt idx="3">
                  <c:v>150</c:v>
                </c:pt>
              </c:numCache>
            </c:numRef>
          </c:xVal>
          <c:yVal>
            <c:numRef>
              <c:f>'T_vs_coating_20-10_Convolutions'!$C$7:$C$10</c:f>
              <c:numCache>
                <c:formatCode>General</c:formatCode>
                <c:ptCount val="4"/>
                <c:pt idx="1">
                  <c:v>747</c:v>
                </c:pt>
                <c:pt idx="2">
                  <c:v>510</c:v>
                </c:pt>
                <c:pt idx="3">
                  <c:v>429</c:v>
                </c:pt>
              </c:numCache>
            </c:numRef>
          </c:yVal>
          <c:smooth val="1"/>
        </c:ser>
        <c:ser>
          <c:idx val="1"/>
          <c:order val="1"/>
          <c:tx>
            <c:v>10 Convolutions</c:v>
          </c:tx>
          <c:marker>
            <c:symbol val="circle"/>
            <c:size val="11"/>
          </c:marker>
          <c:xVal>
            <c:numRef>
              <c:f>'T_vs_coating_20-10_Convolutions'!$B$7:$B$10</c:f>
              <c:numCache>
                <c:formatCode>General</c:formatCode>
                <c:ptCount val="4"/>
                <c:pt idx="1">
                  <c:v>50</c:v>
                </c:pt>
                <c:pt idx="2">
                  <c:v>100</c:v>
                </c:pt>
                <c:pt idx="3">
                  <c:v>150</c:v>
                </c:pt>
              </c:numCache>
            </c:numRef>
          </c:xVal>
          <c:yVal>
            <c:numRef>
              <c:f>'T_vs_coating_20-10_Convolutions'!$D$7:$D$10</c:f>
              <c:numCache>
                <c:formatCode>General</c:formatCode>
                <c:ptCount val="4"/>
                <c:pt idx="1">
                  <c:v>590</c:v>
                </c:pt>
                <c:pt idx="2">
                  <c:v>445</c:v>
                </c:pt>
                <c:pt idx="3">
                  <c:v>391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3625920"/>
        <c:axId val="553625136"/>
      </c:scatterChart>
      <c:valAx>
        <c:axId val="553625920"/>
        <c:scaling>
          <c:orientation val="minMax"/>
          <c:max val="150"/>
          <c:min val="5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53625136"/>
        <c:crosses val="autoZero"/>
        <c:crossBetween val="midCat"/>
      </c:valAx>
      <c:valAx>
        <c:axId val="553625136"/>
        <c:scaling>
          <c:orientation val="minMax"/>
          <c:min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crossAx val="5536259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46826857162504537"/>
          <c:y val="5.9345646913840006E-2"/>
          <c:w val="0.46541930209543469"/>
          <c:h val="0.31864019597529269"/>
        </c:manualLayout>
      </c:layout>
      <c:overlay val="0"/>
      <c:spPr>
        <a:solidFill>
          <a:schemeClr val="bg1"/>
        </a:solidFill>
        <a:ln w="6350">
          <a:solidFill>
            <a:schemeClr val="tx2">
              <a:lumMod val="75000"/>
            </a:schemeClr>
          </a:solidFill>
        </a:ln>
      </c:spPr>
      <c:txPr>
        <a:bodyPr/>
        <a:lstStyle/>
        <a:p>
          <a:pPr>
            <a:lnSpc>
              <a:spcPts val="1600"/>
            </a:lnSpc>
            <a:defRPr sz="16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 w="25400"/>
  </c:spPr>
  <c:txPr>
    <a:bodyPr/>
    <a:lstStyle/>
    <a:p>
      <a:pPr>
        <a:defRPr sz="1800" baseline="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0.1568</cdr:x>
      <cdr:y>0.48546</cdr:y>
    </cdr:from>
    <cdr:to>
      <cdr:x>0.36819</cdr:x>
      <cdr:y>0.61503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3731" y="1130565"/>
          <a:ext cx="786969" cy="301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450K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0.12722</cdr:x>
      <cdr:y>0.58078</cdr:y>
    </cdr:from>
    <cdr:to>
      <cdr:x>0.9255</cdr:x>
      <cdr:y>0.58078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>
          <a:off x="473619" y="1352553"/>
          <a:ext cx="2971800" cy="0"/>
        </a:xfrm>
        <a:prstGeom xmlns:a="http://schemas.openxmlformats.org/drawingml/2006/main" prst="line">
          <a:avLst/>
        </a:prstGeom>
        <a:ln xmlns:a="http://schemas.openxmlformats.org/drawingml/2006/main" w="285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ABEF2-CDE4-4C9D-859E-2C9341E3F4B3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A2395-7A82-4C7E-9A65-CD53F6914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1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Major contribution to beam losses comes from Failed elements.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C4FAED-4FF1-4598-BA49-A7255AEE29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3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3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9/25/2015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C0613-93B7-4BDC-808D-DF855F8A07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6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lc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0" fontAlgn="ctr" hangingPunct="0"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0" fontAlgn="ctr" hangingPunct="0"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11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248400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362200" cy="457200"/>
          </a:xfrm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611542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36712"/>
            <a:ext cx="77724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2148"/>
            <a:ext cx="720080" cy="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604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2148"/>
            <a:ext cx="720080" cy="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27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eaLnBrk="0" hangingPunct="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0" fontAlgn="ctr" hangingPunct="0"/>
            <a:fld id="{C64E1E01-CFF9-374C-90C0-378C39CD55E6}" type="slidenum">
              <a:rPr lang="en-US" b="1" smtClean="0">
                <a:solidFill>
                  <a:srgbClr val="000000"/>
                </a:solidFill>
                <a:latin typeface="Arial"/>
              </a:rPr>
              <a:pPr defTabSz="457200" eaLnBrk="0" fontAlgn="ctr" hangingPunct="0"/>
              <a:t>‹#›</a:t>
            </a:fld>
            <a:endParaRPr lang="en-US" b="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2148"/>
            <a:ext cx="720080" cy="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907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17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12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9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6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705600" cy="685800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 b="1" baseline="0"/>
            </a:lvl1pPr>
            <a:lvl2pPr>
              <a:defRPr sz="1400" b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271328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71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04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3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9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700">
                <a:solidFill>
                  <a:srgbClr val="5269D3"/>
                </a:solidFill>
                <a:effectLst>
                  <a:outerShdw blurRad="38100" dist="12065" dir="5400000" rotWithShape="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58996" indent="-223234">
              <a:buFont typeface="Lucida Grande"/>
              <a:buChar char="‣"/>
              <a:defRPr sz="2000"/>
            </a:lvl2pPr>
            <a:lvl3pPr marL="1071524" indent="-223234">
              <a:buChar char="-"/>
              <a:defRPr sz="2000"/>
            </a:lvl3pPr>
            <a:lvl4pPr marL="1294759" indent="-133941">
              <a:defRPr sz="1700"/>
            </a:lvl4pPr>
            <a:lvl5pPr marL="1607287" indent="-133941">
              <a:defRPr sz="1700"/>
            </a:lvl5pPr>
          </a:lstStyle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000"/>
              <a:t>Body Level Two</a:t>
            </a:r>
          </a:p>
          <a:p>
            <a:pPr lvl="2">
              <a:defRPr sz="1800"/>
            </a:pPr>
            <a:r>
              <a:rPr sz="2000"/>
              <a:t>Body Level Three</a:t>
            </a:r>
          </a:p>
          <a:p>
            <a:pPr lvl="3">
              <a:defRPr sz="1800"/>
            </a:pPr>
            <a:r>
              <a:rPr sz="1700"/>
              <a:t>Body Level Four</a:t>
            </a:r>
          </a:p>
          <a:p>
            <a:pPr lvl="4">
              <a:defRPr sz="1800"/>
            </a:pPr>
            <a:r>
              <a:rPr sz="17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087214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81144" y="6515100"/>
            <a:ext cx="1076325" cy="2413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Nov.20,2015</a:t>
            </a: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N.Solyak 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06E4C-6333-4DFD-BF5D-A50EA7E5D376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401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05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DOE Status Review, Sep. 30 - Oct. 2, 2014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41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692783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285652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2416270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2148"/>
            <a:ext cx="720080" cy="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057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2148"/>
            <a:ext cx="720080" cy="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412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80344"/>
            <a:ext cx="720080" cy="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03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‹#›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2148"/>
            <a:ext cx="720080" cy="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656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457200" eaLnBrk="0" fontAlgn="ctr" hangingPunct="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eaLnBrk="0" hangingPunct="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200" eaLnBrk="0" fontAlgn="ctr" hangingPunct="0"/>
            <a:fld id="{C64E1E01-CFF9-374C-90C0-378C39CD55E6}" type="slidenum">
              <a:rPr lang="en-US" b="1" smtClean="0">
                <a:solidFill>
                  <a:srgbClr val="000000"/>
                </a:solidFill>
                <a:latin typeface="Arial"/>
              </a:rPr>
              <a:pPr defTabSz="457200" eaLnBrk="0" fontAlgn="ctr" hangingPunct="0"/>
              <a:t>‹#›</a:t>
            </a:fld>
            <a:endParaRPr lang="en-US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0" fontAlgn="ctr" hangingPunct="0"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457200" eaLnBrk="0" fontAlgn="ctr" hangingPunct="0">
              <a:spcBef>
                <a:spcPct val="50000"/>
              </a:spcBef>
              <a:defRPr/>
            </a:pPr>
            <a:endParaRPr lang="en-US" sz="2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76200"/>
            <a:ext cx="7086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057" name="Picture 9" descr="1024_greendot_divi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ilccolo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2400"/>
            <a:ext cx="12192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1024_greendot_divid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95400" y="838200"/>
            <a:ext cx="7848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85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9F34-7CC1-49DA-9353-D69CD97B2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  <p:sldLayoutId id="2147483676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0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772400" cy="2460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ILC/LCLS-II experience,</a:t>
            </a:r>
            <a:br>
              <a:rPr lang="en-US" dirty="0" smtClean="0"/>
            </a:br>
            <a:r>
              <a:rPr lang="en-US" dirty="0" smtClean="0"/>
              <a:t>Power couplers and HOM couplers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Dark Current and Radiation</a:t>
            </a:r>
            <a:br>
              <a:rPr lang="en-US" dirty="0" smtClean="0"/>
            </a:br>
            <a:r>
              <a:rPr lang="en-US" dirty="0" smtClean="0"/>
              <a:t>3.9 GHz system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US" dirty="0" err="1" smtClean="0"/>
              <a:t>N.Solyak</a:t>
            </a:r>
            <a:endParaRPr lang="en-US" dirty="0" smtClean="0"/>
          </a:p>
          <a:p>
            <a:r>
              <a:rPr lang="en-US" dirty="0" smtClean="0"/>
              <a:t>March 9, 2016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59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RprimeVSR.png"/>
          <p:cNvPicPr/>
          <p:nvPr/>
        </p:nvPicPr>
        <p:blipFill>
          <a:blip r:embed="rId2">
            <a:extLst/>
          </a:blip>
          <a:srcRect t="7511"/>
          <a:stretch>
            <a:fillRect/>
          </a:stretch>
        </p:blipFill>
        <p:spPr>
          <a:xfrm>
            <a:off x="4800600" y="1144600"/>
            <a:ext cx="4038600" cy="281780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4953000" y="152400"/>
            <a:ext cx="3810000" cy="685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800" dirty="0">
                <a:solidFill>
                  <a:srgbClr val="5269D3"/>
                </a:solidFill>
                <a:effectLst>
                  <a:outerShdw blurRad="38100" dist="12065" dir="5400000" rotWithShape="0">
                    <a:srgbClr val="000000">
                      <a:alpha val="50000"/>
                    </a:srgbClr>
                  </a:outerShdw>
                </a:effectLst>
              </a:rPr>
              <a:t>Particles leaving </a:t>
            </a:r>
            <a:r>
              <a:rPr sz="1800" dirty="0" smtClean="0">
                <a:solidFill>
                  <a:srgbClr val="5269D3"/>
                </a:solidFill>
                <a:effectLst>
                  <a:outerShdw blurRad="38100" dist="12065" dir="5400000" rotWithShape="0">
                    <a:srgbClr val="000000">
                      <a:alpha val="50000"/>
                    </a:srgbClr>
                  </a:outerShdw>
                </a:effectLst>
              </a:rPr>
              <a:t>cavity</a:t>
            </a:r>
            <a:r>
              <a:rPr lang="en-US" sz="1800" dirty="0" smtClean="0">
                <a:solidFill>
                  <a:srgbClr val="5269D3"/>
                </a:solidFill>
                <a:effectLst>
                  <a:outerShdw blurRad="38100" dist="12065" dir="5400000" rotWithShape="0">
                    <a:srgbClr val="000000">
                      <a:alpha val="50000"/>
                    </a:srgbClr>
                  </a:outerShdw>
                </a:effectLst>
              </a:rPr>
              <a:t>(4%+4%) </a:t>
            </a:r>
            <a:endParaRPr sz="1800" dirty="0">
              <a:solidFill>
                <a:srgbClr val="5269D3"/>
              </a:solidFill>
              <a:effectLst>
                <a:outerShdw blurRad="38100" dist="12065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5" name="Shape 55"/>
          <p:cNvSpPr>
            <a:spLocks noGrp="1"/>
          </p:cNvSpPr>
          <p:nvPr>
            <p:ph idx="1"/>
          </p:nvPr>
        </p:nvSpPr>
        <p:spPr>
          <a:xfrm>
            <a:off x="5385452" y="1415760"/>
            <a:ext cx="990600" cy="381000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  <a:defRPr sz="1800"/>
            </a:pPr>
            <a:r>
              <a:rPr lang="en-US" sz="1600" dirty="0" smtClean="0"/>
              <a:t>R</a:t>
            </a:r>
            <a:r>
              <a:rPr sz="1600" dirty="0" smtClean="0"/>
              <a:t>’ </a:t>
            </a:r>
            <a:r>
              <a:rPr sz="1600" dirty="0"/>
              <a:t>vs </a:t>
            </a:r>
            <a:r>
              <a:rPr lang="en-US" sz="1600" dirty="0" smtClean="0"/>
              <a:t>R</a:t>
            </a:r>
            <a:endParaRPr sz="1600" dirty="0"/>
          </a:p>
        </p:txBody>
      </p:sp>
      <p:sp>
        <p:nvSpPr>
          <p:cNvPr id="56" name="Shape 5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10</a:t>
            </a:fld>
            <a:endParaRPr/>
          </a:p>
        </p:txBody>
      </p:sp>
      <p:pic>
        <p:nvPicPr>
          <p:cNvPr id="9" name="ExitEnergy.png"/>
          <p:cNvPicPr/>
          <p:nvPr/>
        </p:nvPicPr>
        <p:blipFill>
          <a:blip r:embed="rId3">
            <a:extLst/>
          </a:blip>
          <a:srcRect l="5080" t="7434" r="8143"/>
          <a:stretch>
            <a:fillRect/>
          </a:stretch>
        </p:blipFill>
        <p:spPr>
          <a:xfrm>
            <a:off x="4953000" y="3962401"/>
            <a:ext cx="3733800" cy="259005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3"/>
          <p:cNvGrpSpPr/>
          <p:nvPr/>
        </p:nvGrpSpPr>
        <p:grpSpPr>
          <a:xfrm>
            <a:off x="40436" y="3683535"/>
            <a:ext cx="4912564" cy="2868917"/>
            <a:chOff x="228600" y="2063111"/>
            <a:chExt cx="5842817" cy="4047576"/>
          </a:xfrm>
        </p:grpSpPr>
        <p:pic>
          <p:nvPicPr>
            <p:cNvPr id="11" name="Content Placeholder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2063111"/>
              <a:ext cx="5842817" cy="4047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-57046" y="4140009"/>
              <a:ext cx="1992379" cy="38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same </a:t>
              </a:r>
              <a:r>
                <a:rPr lang="en-US" dirty="0" smtClean="0">
                  <a:solidFill>
                    <a:srgbClr val="FF0000"/>
                  </a:solidFill>
                </a:rPr>
                <a:t>cell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784467" y="4475029"/>
              <a:ext cx="1161212" cy="384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2cells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1175243" y="4779479"/>
              <a:ext cx="1313673" cy="38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3cells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1970694" y="3734026"/>
              <a:ext cx="1188003" cy="39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dirty="0" smtClean="0">
                  <a:solidFill>
                    <a:srgbClr val="FF0000"/>
                  </a:solidFill>
                </a:rPr>
                <a:t>4cells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78977" y="2594124"/>
              <a:ext cx="1959912" cy="436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~ </a:t>
              </a:r>
              <a:r>
                <a:rPr lang="en-US" dirty="0" smtClean="0"/>
                <a:t>3 MeV/cell</a:t>
              </a:r>
              <a:endParaRPr lang="en-US" dirty="0"/>
            </a:p>
          </p:txBody>
        </p:sp>
      </p:grpSp>
      <p:pic>
        <p:nvPicPr>
          <p:cNvPr id="2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36" y="1557760"/>
            <a:ext cx="4671081" cy="8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6" y="901746"/>
            <a:ext cx="4671082" cy="689639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73621"/>
            <a:ext cx="4800599" cy="98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Shape 54"/>
          <p:cNvSpPr txBox="1">
            <a:spLocks/>
          </p:cNvSpPr>
          <p:nvPr/>
        </p:nvSpPr>
        <p:spPr bwMode="auto">
          <a:xfrm>
            <a:off x="346985" y="176536"/>
            <a:ext cx="3810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lang="en-US" sz="2000" kern="0" dirty="0" smtClean="0">
                <a:solidFill>
                  <a:srgbClr val="5269D3"/>
                </a:solidFill>
                <a:effectLst>
                  <a:outerShdw blurRad="38100" dist="12065" dir="5400000" rotWithShape="0">
                    <a:srgbClr val="000000">
                      <a:alpha val="50000"/>
                    </a:srgbClr>
                  </a:outerShdw>
                </a:effectLst>
              </a:rPr>
              <a:t>Particles lost in cavity (92%) </a:t>
            </a:r>
            <a:endParaRPr lang="en-US" sz="2000" kern="0" dirty="0">
              <a:solidFill>
                <a:srgbClr val="5269D3"/>
              </a:solidFill>
              <a:effectLst>
                <a:outerShdw blurRad="38100" dist="12065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436943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Spectrum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7" y="1117066"/>
            <a:ext cx="1733559" cy="8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285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993873"/>
            <a:ext cx="8412480" cy="2435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705600" cy="685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Losses in </a:t>
            </a:r>
            <a:r>
              <a:rPr lang="en-US" sz="2800" b="1" dirty="0">
                <a:latin typeface="Calibri" panose="020F0502020204030204" pitchFamily="34" charset="0"/>
              </a:rPr>
              <a:t>3</a:t>
            </a:r>
            <a:r>
              <a:rPr lang="en-US" sz="2800" b="1" dirty="0" smtClean="0">
                <a:latin typeface="Calibri" panose="020F0502020204030204" pitchFamily="34" charset="0"/>
              </a:rPr>
              <a:t> CM’s (between  nearest quads)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1357728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dirty="0" smtClean="0">
                <a:solidFill>
                  <a:srgbClr val="2602BE"/>
                </a:solidFill>
                <a:latin typeface="Calibri" panose="020F0502020204030204" pitchFamily="34" charset="0"/>
              </a:rPr>
              <a:t>100K particle generated in 1</a:t>
            </a:r>
            <a:r>
              <a:rPr lang="en-US" baseline="30000" dirty="0" smtClean="0">
                <a:solidFill>
                  <a:srgbClr val="2602BE"/>
                </a:solidFill>
                <a:latin typeface="Calibri" panose="020F0502020204030204" pitchFamily="34" charset="0"/>
              </a:rPr>
              <a:t>st</a:t>
            </a:r>
            <a:r>
              <a:rPr lang="en-US" dirty="0" smtClean="0">
                <a:solidFill>
                  <a:srgbClr val="2602BE"/>
                </a:solidFill>
                <a:latin typeface="Calibri" panose="020F0502020204030204" pitchFamily="34" charset="0"/>
              </a:rPr>
              <a:t> cavity, 4% survived and tracked thru 3CM’s</a:t>
            </a:r>
          </a:p>
          <a:p>
            <a:pPr marL="173038" indent="-173038">
              <a:buFont typeface="Arial" panose="020B0604020202020204" pitchFamily="34" charset="0"/>
              <a:buChar char="•"/>
              <a:tabLst>
                <a:tab pos="173038" algn="l"/>
              </a:tabLst>
            </a:pPr>
            <a:r>
              <a:rPr lang="en-US" dirty="0" smtClean="0">
                <a:solidFill>
                  <a:srgbClr val="2602BE"/>
                </a:solidFill>
                <a:latin typeface="Calibri" panose="020F0502020204030204" pitchFamily="34" charset="0"/>
              </a:rPr>
              <a:t>50% of them lost in chain of cavities, the rest will reach quad.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2178" y="5736404"/>
            <a:ext cx="792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Most particles are lost at </a:t>
            </a:r>
            <a:r>
              <a:rPr lang="en-US" dirty="0" err="1" smtClean="0">
                <a:latin typeface="Calibri" panose="020F0502020204030204" pitchFamily="34" charset="0"/>
              </a:rPr>
              <a:t>irisis</a:t>
            </a:r>
            <a:r>
              <a:rPr lang="en-US" dirty="0" smtClean="0">
                <a:latin typeface="Calibri" panose="020F0502020204030204" pitchFamily="34" charset="0"/>
              </a:rPr>
              <a:t>. </a:t>
            </a:r>
            <a:r>
              <a:rPr lang="en-US" dirty="0" smtClean="0">
                <a:latin typeface="Calibri" panose="020F0502020204030204" pitchFamily="34" charset="0"/>
              </a:rPr>
              <a:t>Decelerated particle can stop and kicked to the wall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82918"/>
            <a:ext cx="8465820" cy="2240076"/>
          </a:xfrm>
          <a:prstGeom prst="rect">
            <a:avLst/>
          </a:prstGeom>
        </p:spPr>
      </p:pic>
      <p:pic>
        <p:nvPicPr>
          <p:cNvPr id="10" name="IdcVScav.png"/>
          <p:cNvPicPr/>
          <p:nvPr/>
        </p:nvPicPr>
        <p:blipFill>
          <a:blip r:embed="rId4">
            <a:extLst/>
          </a:blip>
          <a:srcRect t="7641" r="9160"/>
          <a:stretch>
            <a:fillRect/>
          </a:stretch>
        </p:blipFill>
        <p:spPr>
          <a:xfrm>
            <a:off x="6019800" y="1928812"/>
            <a:ext cx="30480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42589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5142" y="170071"/>
            <a:ext cx="5359859" cy="641057"/>
          </a:xfrm>
          <a:solidFill>
            <a:schemeClr val="bg1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 after 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 (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250GeV</a:t>
            </a:r>
            <a:r>
              <a:rPr lang="en-US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sz="2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mSv</a:t>
            </a:r>
            <a:r>
              <a:rPr lang="en-US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</a:t>
            </a:r>
            <a:endParaRPr lang="en-US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281542" y="6488351"/>
            <a:ext cx="2133600" cy="365087"/>
          </a:xfrm>
          <a:prstGeom prst="rect">
            <a:avLst/>
          </a:prstGeom>
        </p:spPr>
        <p:txBody>
          <a:bodyPr/>
          <a:lstStyle/>
          <a:p>
            <a:pPr lvl="0"/>
            <a:fld id="{99E71149-297C-45A9-A9ED-3559771836D6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792" y="3382174"/>
            <a:ext cx="2944731" cy="301794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66379" y="3382174"/>
            <a:ext cx="2966615" cy="2999191"/>
          </a:xfrm>
        </p:spPr>
      </p:pic>
      <p:sp>
        <p:nvSpPr>
          <p:cNvPr id="5" name="TextBox 4"/>
          <p:cNvSpPr txBox="1"/>
          <p:nvPr/>
        </p:nvSpPr>
        <p:spPr>
          <a:xfrm>
            <a:off x="676300" y="4107009"/>
            <a:ext cx="1028440" cy="323207"/>
          </a:xfrm>
          <a:prstGeom prst="rect">
            <a:avLst/>
          </a:prstGeom>
          <a:noFill/>
          <a:ln>
            <a:noFill/>
          </a:ln>
        </p:spPr>
        <p:txBody>
          <a:bodyPr vert="horz" wrap="none" lIns="81638" tIns="40819" rIns="81638" bIns="40819" anchorCtr="0" compatLnSpc="0">
            <a:spAutoFit/>
          </a:bodyPr>
          <a:lstStyle/>
          <a:p>
            <a:pPr hangingPunct="0"/>
            <a:r>
              <a:rPr lang="en-US" sz="1633" dirty="0">
                <a:latin typeface="Liberation Sans" pitchFamily="18"/>
                <a:ea typeface="WenQuanYi Micro Hei" pitchFamily="2"/>
                <a:cs typeface="Lohit Devanagari" pitchFamily="2"/>
              </a:rPr>
              <a:t>Total dose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1031" y="4304471"/>
            <a:ext cx="1394520" cy="5639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/>
            <a:r>
              <a:rPr lang="en-US" sz="1600" dirty="0">
                <a:latin typeface="Liberation Sans" pitchFamily="18"/>
                <a:ea typeface="WenQuanYi Micro Hei" pitchFamily="2"/>
                <a:cs typeface="Lohit Devanagari" pitchFamily="2"/>
              </a:rPr>
              <a:t>Contribution from </a:t>
            </a:r>
            <a:r>
              <a:rPr lang="en-US" sz="1600" dirty="0">
                <a:latin typeface="Liberation Sans" pitchFamily="18"/>
                <a:ea typeface="WenQuanYi Micro Hei" pitchFamily="2"/>
                <a:cs typeface="Lohit Devanagari" pitchFamily="2"/>
              </a:rPr>
              <a:t>photons</a:t>
            </a:r>
          </a:p>
        </p:txBody>
      </p:sp>
      <p:pic>
        <p:nvPicPr>
          <p:cNvPr id="12" name="Picture Placeholder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 bwMode="auto">
          <a:xfrm>
            <a:off x="6124850" y="3352800"/>
            <a:ext cx="3019150" cy="30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12683" y="4273094"/>
            <a:ext cx="1394520" cy="56397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8" tIns="40819" rIns="81638" bIns="40819" anchorCtr="0" compatLnSpc="0">
            <a:spAutoFit/>
          </a:bodyPr>
          <a:lstStyle/>
          <a:p>
            <a:pPr hangingPunct="0"/>
            <a:r>
              <a:rPr lang="en-US" sz="1633" dirty="0">
                <a:latin typeface="Liberation Sans" pitchFamily="18"/>
                <a:ea typeface="WenQuanYi Micro Hei" pitchFamily="2"/>
                <a:cs typeface="Lohit Devanagari" pitchFamily="2"/>
              </a:rPr>
              <a:t>Contribution from </a:t>
            </a:r>
            <a:r>
              <a:rPr lang="en-US" sz="1633" dirty="0" smtClean="0">
                <a:latin typeface="Liberation Sans" pitchFamily="18"/>
                <a:ea typeface="WenQuanYi Micro Hei" pitchFamily="2"/>
                <a:cs typeface="Lohit Devanagari" pitchFamily="2"/>
              </a:rPr>
              <a:t>neutrons</a:t>
            </a:r>
            <a:endParaRPr lang="en-US" sz="1633" dirty="0">
              <a:latin typeface="Liberation Sans" pitchFamily="18"/>
              <a:ea typeface="WenQuanYi Micro Hei" pitchFamily="2"/>
              <a:cs typeface="Lohit Devanagari" pitchFamily="2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81000" y="937814"/>
            <a:ext cx="8763000" cy="232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69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520" y="94830"/>
            <a:ext cx="7659780" cy="500250"/>
          </a:xfrm>
          <a:solidFill>
            <a:schemeClr val="bg1"/>
          </a:solidFill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en-US" sz="2903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dose vs. concrete wall thickness</a:t>
            </a:r>
            <a:endParaRPr lang="en-US" sz="2903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831274" y="6356045"/>
            <a:ext cx="2133600" cy="365087"/>
          </a:xfrm>
          <a:prstGeom prst="rect">
            <a:avLst/>
          </a:prstGeom>
        </p:spPr>
        <p:txBody>
          <a:bodyPr/>
          <a:lstStyle/>
          <a:p>
            <a:pPr lvl="0"/>
            <a:fld id="{99E71149-297C-45A9-A9ED-3559771836D6}" type="slidenum">
              <a:rPr lang="en-US" smtClean="0"/>
              <a:t>13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4294967295"/>
          </p:nvPr>
        </p:nvSpPr>
        <p:spPr>
          <a:xfrm>
            <a:off x="4502729" y="6356045"/>
            <a:ext cx="1759527" cy="365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N.Solyak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6477006" y="6356045"/>
            <a:ext cx="1639455" cy="365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LCWS15, Nov1-6, 2015</a:t>
            </a:r>
            <a:endParaRPr lang="en-US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8717" y="1215938"/>
            <a:ext cx="4158720" cy="411552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40369" y="1360617"/>
            <a:ext cx="4839642" cy="443608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09023" y="1734527"/>
                <a:ext cx="3801600" cy="875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33" i="1">
                          <a:latin typeface="Cambria Math"/>
                        </a:rPr>
                        <m:t>𝐷</m:t>
                      </m:r>
                      <m:d>
                        <m:dPr>
                          <m:ctrlPr>
                            <a:rPr lang="en-US" sz="1633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33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33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33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0+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1633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33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33" i="1">
                                  <a:latin typeface="Cambria Math"/>
                                  <a:ea typeface="Cambria Math"/>
                                </a:rPr>
                                <m:t>−280</m:t>
                              </m:r>
                            </m:e>
                          </m:d>
                        </m:sup>
                      </m:sSup>
                      <m:r>
                        <a:rPr lang="en-US" sz="1633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33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3</m:t>
                          </m:r>
                          <m:d>
                            <m:dPr>
                              <m:ctrlPr>
                                <a:rPr lang="en-US" sz="1633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33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33" i="1">
                                  <a:latin typeface="Cambria Math"/>
                                  <a:ea typeface="Cambria Math"/>
                                </a:rPr>
                                <m:t>−320</m:t>
                              </m:r>
                            </m:e>
                          </m:d>
                        </m:sup>
                      </m:sSup>
                      <m:r>
                        <a:rPr lang="en-US" sz="1633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33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US" sz="1633" i="1">
                              <a:latin typeface="Cambria Math"/>
                              <a:ea typeface="Cambria Math"/>
                            </a:rPr>
                            <m:t>5</m:t>
                          </m:r>
                          <m:d>
                            <m:dPr>
                              <m:ctrlPr>
                                <a:rPr lang="en-US" sz="1633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33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1633" i="1">
                                  <a:latin typeface="Cambria Math"/>
                                  <a:ea typeface="Cambria Math"/>
                                </a:rPr>
                                <m:t>−360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1633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856" y="1911797"/>
                <a:ext cx="4191000" cy="6835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795861" y="2253960"/>
            <a:ext cx="2099583" cy="1600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33" dirty="0"/>
              <a:t>p0 = 3.42573e+00   </a:t>
            </a:r>
          </a:p>
          <a:p>
            <a:pPr lvl="0"/>
            <a:r>
              <a:rPr lang="en-US" sz="1633" dirty="0"/>
              <a:t>p1 = -7.14516e-02   </a:t>
            </a:r>
          </a:p>
          <a:p>
            <a:pPr lvl="0"/>
            <a:r>
              <a:rPr lang="en-US" sz="1633" dirty="0"/>
              <a:t>p2 =- 1.68580e+00   </a:t>
            </a:r>
          </a:p>
          <a:p>
            <a:pPr lvl="0"/>
            <a:r>
              <a:rPr lang="en-US" sz="1633" dirty="0"/>
              <a:t>P3 = -1.27563e-01   </a:t>
            </a:r>
          </a:p>
          <a:p>
            <a:pPr lvl="0"/>
            <a:r>
              <a:rPr lang="en-US" sz="1633" dirty="0"/>
              <a:t>P4 = -3.14138e+00   </a:t>
            </a:r>
          </a:p>
          <a:p>
            <a:pPr lvl="0"/>
            <a:r>
              <a:rPr lang="en-US" sz="1633" dirty="0"/>
              <a:t>P5  = -2.89486e-02</a:t>
            </a:r>
            <a:endParaRPr lang="en-US" sz="1633" dirty="0"/>
          </a:p>
        </p:txBody>
      </p:sp>
      <p:sp>
        <p:nvSpPr>
          <p:cNvPr id="13" name="Rectangle 12"/>
          <p:cNvSpPr/>
          <p:nvPr/>
        </p:nvSpPr>
        <p:spPr>
          <a:xfrm>
            <a:off x="4521819" y="919497"/>
            <a:ext cx="4693914" cy="3436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33" dirty="0"/>
              <a:t>Fit for attenuation curve for prompt dose, </a:t>
            </a:r>
            <a:r>
              <a:rPr lang="en-US" sz="1633" dirty="0" err="1"/>
              <a:t>mSv</a:t>
            </a:r>
            <a:r>
              <a:rPr lang="en-US" sz="1633" dirty="0"/>
              <a:t>/</a:t>
            </a:r>
            <a:r>
              <a:rPr lang="en-US" sz="1633" dirty="0" err="1"/>
              <a:t>hr</a:t>
            </a:r>
            <a:endParaRPr lang="en-US" sz="1633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779360" y="4194141"/>
            <a:ext cx="2545419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28000" y="4327561"/>
            <a:ext cx="0" cy="1003897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39088" y="1734526"/>
            <a:ext cx="0" cy="356071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82400" y="1734526"/>
            <a:ext cx="0" cy="356071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97473" y="1586782"/>
            <a:ext cx="0" cy="356071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57909" y="4949640"/>
            <a:ext cx="3270091" cy="6886"/>
          </a:xfrm>
          <a:prstGeom prst="straightConnector1">
            <a:avLst/>
          </a:prstGeom>
          <a:ln w="25400">
            <a:solidFill>
              <a:srgbClr val="0033CC"/>
            </a:solidFill>
            <a:headEnd type="triangl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73471" y="4572868"/>
            <a:ext cx="715260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b="1" dirty="0">
                <a:solidFill>
                  <a:srgbClr val="0000FF"/>
                </a:solidFill>
              </a:rPr>
              <a:t>1</a:t>
            </a:r>
            <a:r>
              <a:rPr lang="en-US" sz="1814" b="1" dirty="0">
                <a:solidFill>
                  <a:srgbClr val="0000FF"/>
                </a:solidFill>
              </a:rPr>
              <a:t>.5m</a:t>
            </a:r>
            <a:endParaRPr lang="en-US" sz="1814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0709" y="3895505"/>
            <a:ext cx="1963999" cy="371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14" b="1" dirty="0">
                <a:solidFill>
                  <a:srgbClr val="0000FF"/>
                </a:solidFill>
              </a:rPr>
              <a:t>25uSv/h (~1.2m)</a:t>
            </a:r>
            <a:endParaRPr lang="en-US" sz="1814" b="1" dirty="0">
              <a:solidFill>
                <a:srgbClr val="0000FF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278930" y="4223077"/>
            <a:ext cx="0" cy="108180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79360" y="5796699"/>
            <a:ext cx="39725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/>
              <a:t>Prompt dose attenuation in concrete wall</a:t>
            </a:r>
            <a:endParaRPr lang="en-US" sz="1633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757909" y="4572868"/>
            <a:ext cx="3477451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4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step0MeV-D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37" t="17917" r="14845" b="18750"/>
          <a:stretch/>
        </p:blipFill>
        <p:spPr>
          <a:xfrm>
            <a:off x="2171701" y="776628"/>
            <a:ext cx="6235700" cy="1701621"/>
          </a:xfrm>
          <a:prstGeom prst="rect">
            <a:avLst/>
          </a:prstGeom>
        </p:spPr>
      </p:pic>
      <p:pic>
        <p:nvPicPr>
          <p:cNvPr id="5" name="Picture 4" descr="nstep700MeV-DS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9" t="18542" r="14531" b="19584"/>
          <a:stretch/>
        </p:blipFill>
        <p:spPr>
          <a:xfrm>
            <a:off x="2197101" y="2447867"/>
            <a:ext cx="6235700" cy="1688923"/>
          </a:xfrm>
          <a:prstGeom prst="rect">
            <a:avLst/>
          </a:prstGeom>
        </p:spPr>
      </p:pic>
      <p:pic>
        <p:nvPicPr>
          <p:cNvPr id="4" name="Picture 3" descr="nstep4000MeV-DS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6" t="18125" r="14844" b="13333"/>
          <a:stretch/>
        </p:blipFill>
        <p:spPr>
          <a:xfrm>
            <a:off x="2197101" y="4167586"/>
            <a:ext cx="6184900" cy="1904800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009073" y="111241"/>
            <a:ext cx="8055727" cy="50025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2540" dirty="0"/>
              <a:t>LCLS-II: Effect of quad settings on radiation </a:t>
            </a:r>
            <a:r>
              <a:rPr lang="en-US" sz="2540" dirty="0"/>
              <a:t>dose</a:t>
            </a:r>
            <a:endParaRPr lang="en-US" sz="254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1274" y="6356045"/>
            <a:ext cx="2133600" cy="365087"/>
          </a:xfrm>
          <a:prstGeom prst="rect">
            <a:avLst/>
          </a:prstGeom>
        </p:spPr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49801" y="4294573"/>
            <a:ext cx="1473200" cy="33502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429" tIns="0" rIns="91429" bIns="0" rtlCol="0">
            <a:spAutoFit/>
          </a:bodyPr>
          <a:lstStyle/>
          <a:p>
            <a:pPr algn="ctr"/>
            <a:r>
              <a:rPr lang="en-US" sz="2177" b="1" dirty="0"/>
              <a:t>4000 MeV</a:t>
            </a:r>
            <a:endParaRPr lang="en-US" sz="1996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62501" y="929426"/>
            <a:ext cx="1473200" cy="33502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429" tIns="0" rIns="91429" bIns="0" rtlCol="0">
            <a:spAutoFit/>
          </a:bodyPr>
          <a:lstStyle/>
          <a:p>
            <a:pPr algn="ctr"/>
            <a:r>
              <a:rPr lang="en-US" sz="2177" b="1" dirty="0"/>
              <a:t>0 MeV</a:t>
            </a:r>
            <a:endParaRPr lang="en-US" sz="1996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75201" y="2605650"/>
            <a:ext cx="1473200" cy="33502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lIns="91429" tIns="0" rIns="91429" bIns="0" rtlCol="0">
            <a:spAutoFit/>
          </a:bodyPr>
          <a:lstStyle/>
          <a:p>
            <a:pPr algn="ctr"/>
            <a:r>
              <a:rPr lang="en-US" sz="2177" b="1" dirty="0"/>
              <a:t>700 MeV</a:t>
            </a:r>
            <a:endParaRPr lang="en-US" sz="1996" b="1" dirty="0"/>
          </a:p>
        </p:txBody>
      </p:sp>
      <p:grpSp>
        <p:nvGrpSpPr>
          <p:cNvPr id="30" name="Group 29"/>
          <p:cNvGrpSpPr/>
          <p:nvPr/>
        </p:nvGrpSpPr>
        <p:grpSpPr>
          <a:xfrm>
            <a:off x="193947" y="944414"/>
            <a:ext cx="1671136" cy="3174055"/>
            <a:chOff x="544337" y="2260599"/>
            <a:chExt cx="1246363" cy="3238501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-102429" y="3682065"/>
              <a:ext cx="1651002" cy="35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23" b="1" dirty="0"/>
                <a:t> [Gy/300d/nA]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71500" y="2260599"/>
              <a:ext cx="1219200" cy="3238501"/>
              <a:chOff x="584200" y="2260599"/>
              <a:chExt cx="1219200" cy="3238501"/>
            </a:xfrm>
          </p:grpSpPr>
          <p:pic>
            <p:nvPicPr>
              <p:cNvPr id="15" name="Picture 14" descr="nstep700MeV-DSzoomX2.pn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2711"/>
              <a:stretch/>
            </p:blipFill>
            <p:spPr>
              <a:xfrm>
                <a:off x="889000" y="2260599"/>
                <a:ext cx="914400" cy="3213101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584200" y="2286000"/>
                <a:ext cx="1193800" cy="32131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33"/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4470401" y="5989622"/>
            <a:ext cx="2082800" cy="35745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723" b="1" dirty="0"/>
              <a:t>Longitudinal [cm]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1353045" y="4713036"/>
            <a:ext cx="1484916" cy="62259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723" b="1" dirty="0"/>
              <a:t>Vertical [cm]</a:t>
            </a:r>
          </a:p>
        </p:txBody>
      </p:sp>
      <p:sp>
        <p:nvSpPr>
          <p:cNvPr id="33" name="TextBox 32"/>
          <p:cNvSpPr txBox="1"/>
          <p:nvPr/>
        </p:nvSpPr>
        <p:spPr>
          <a:xfrm rot="16200000">
            <a:off x="1353046" y="3125702"/>
            <a:ext cx="1484916" cy="62259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723" b="1" dirty="0"/>
              <a:t>Vertical [cm]</a:t>
            </a:r>
          </a:p>
        </p:txBody>
      </p:sp>
      <p:sp>
        <p:nvSpPr>
          <p:cNvPr id="34" name="TextBox 33"/>
          <p:cNvSpPr txBox="1"/>
          <p:nvPr/>
        </p:nvSpPr>
        <p:spPr>
          <a:xfrm rot="16200000">
            <a:off x="1353045" y="1385985"/>
            <a:ext cx="1484916" cy="62259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723" b="1" dirty="0"/>
              <a:t>Vertical [cm]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30501" y="5551740"/>
            <a:ext cx="1524000" cy="28775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270" dirty="0">
                <a:solidFill>
                  <a:schemeClr val="bg1"/>
                </a:solidFill>
              </a:rPr>
              <a:t>MSL - 2015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503" y="4426497"/>
            <a:ext cx="1977754" cy="2308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2"/>
            </a:solidFill>
          </a:ln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1600" dirty="0"/>
              <a:t>Settings at 700 MeV are the worst for radiation to the cryomodules as field emission is accelerated but ultimately is lost, depositing most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9296" y="6171379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M.Santana</a:t>
            </a:r>
            <a:r>
              <a:rPr lang="en-US" dirty="0" smtClean="0"/>
              <a:t>/SLAC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4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LCLS-II: 3.9 GHz system design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22835" y="2819400"/>
            <a:ext cx="489832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2CMs (8 cavities each) + 1 spare CM in baseline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MV/m; Q0=(1.5-3)e9;   72MV total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Phase= -90-180 deg.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RF power ~ up to 1kW;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Coupler  ~2 kW (1.5kW from beam)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Misalignments ~0.5mm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016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/>
              <a:t>FLASH - ACC39 </a:t>
            </a:r>
            <a:r>
              <a:rPr lang="en-US" sz="2800" dirty="0"/>
              <a:t>p</a:t>
            </a:r>
            <a:r>
              <a:rPr lang="en-US" sz="2800" dirty="0" smtClean="0"/>
              <a:t>erformance</a:t>
            </a:r>
          </a:p>
        </p:txBody>
      </p:sp>
      <p:sp>
        <p:nvSpPr>
          <p:cNvPr id="40965" name="Slide Number Placeholder 4"/>
          <p:cNvSpPr txBox="1">
            <a:spLocks noGrp="1"/>
          </p:cNvSpPr>
          <p:nvPr/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fld id="{2D9B4C0B-EE0B-4C06-A1A8-4AC3D843F474}" type="slidenum">
              <a:rPr lang="en-US" sz="1200">
                <a:solidFill>
                  <a:srgbClr val="FFFFFF"/>
                </a:solidFill>
              </a:rPr>
              <a:pPr/>
              <a:t>16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2" name="Picture 11" descr="IMG00142-20100414-17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21" y="3289309"/>
            <a:ext cx="4021655" cy="3016241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4294967295"/>
          </p:nvPr>
        </p:nvSpPr>
        <p:spPr>
          <a:xfrm>
            <a:off x="118405" y="1388279"/>
            <a:ext cx="6096000" cy="1752600"/>
          </a:xfrm>
        </p:spPr>
        <p:txBody>
          <a:bodyPr>
            <a:normAutofit fontScale="70000" lnSpcReduction="20000"/>
          </a:bodyPr>
          <a:lstStyle/>
          <a:p>
            <a:pPr marL="233363" indent="-23336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ACC39 routinely operates at 18.9 to 19.7 MV/m</a:t>
            </a:r>
          </a:p>
          <a:p>
            <a:pPr marL="342900" lvl="1" indent="-1635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rgbClr val="0000CC"/>
                </a:solidFill>
              </a:rPr>
              <a:t> Capable </a:t>
            </a:r>
            <a:r>
              <a:rPr lang="en-US" i="1" dirty="0" smtClean="0">
                <a:solidFill>
                  <a:srgbClr val="0000CC"/>
                </a:solidFill>
              </a:rPr>
              <a:t>of operation at 22 MV/m</a:t>
            </a:r>
          </a:p>
          <a:p>
            <a:pPr marL="398463" lvl="2" indent="-111125">
              <a:lnSpc>
                <a:spcPct val="100000"/>
              </a:lnSpc>
              <a:spcAft>
                <a:spcPts val="200"/>
              </a:spcAft>
              <a:buClr>
                <a:srgbClr val="0000CC"/>
              </a:buClr>
              <a:buNone/>
            </a:pPr>
            <a:r>
              <a:rPr lang="en-US" i="1" dirty="0" smtClean="0">
                <a:solidFill>
                  <a:srgbClr val="0000CC"/>
                </a:solidFill>
              </a:rPr>
              <a:t>- Limitation set  by thermal interlocks – concern about compromising HOM’s on cavities 3 &amp; 5  (trimmed 2-post style)</a:t>
            </a:r>
          </a:p>
          <a:p>
            <a:pPr marL="173038" indent="-173038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sz="2200" dirty="0" smtClean="0"/>
              <a:t>Amplitude stability ≤ 2x10</a:t>
            </a:r>
            <a:r>
              <a:rPr lang="en-US" sz="2200" baseline="30000" dirty="0" smtClean="0"/>
              <a:t>-5</a:t>
            </a:r>
            <a:r>
              <a:rPr lang="en-US" sz="2200" dirty="0" smtClean="0"/>
              <a:t> pulse-to-pulse</a:t>
            </a:r>
          </a:p>
          <a:p>
            <a:pPr marL="173038" indent="-173038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284163" algn="l"/>
              </a:tabLst>
            </a:pPr>
            <a:r>
              <a:rPr lang="en-US" sz="2200" dirty="0" smtClean="0"/>
              <a:t>Phase </a:t>
            </a:r>
            <a:r>
              <a:rPr lang="en-US" sz="2200" dirty="0"/>
              <a:t>stability </a:t>
            </a:r>
            <a:r>
              <a:rPr lang="en-US" sz="2200" dirty="0" smtClean="0"/>
              <a:t>≤ 0.003° pulse-to-pulse</a:t>
            </a:r>
          </a:p>
        </p:txBody>
      </p:sp>
      <p:pic>
        <p:nvPicPr>
          <p:cNvPr id="10" name="Picture 9" descr="ACC39 operation params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4197913"/>
            <a:ext cx="4343400" cy="214214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5389268" y="5339337"/>
            <a:ext cx="492973" cy="8522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BD8F7C-2CFD-4E90-8201-DA1C7E936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Picture 10" descr="lin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284513"/>
            <a:ext cx="3031195" cy="290251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N.Solyak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412" y="443625"/>
            <a:ext cx="4191000" cy="399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7" y="1696885"/>
            <a:ext cx="4457710" cy="9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6708" y="630086"/>
            <a:ext cx="4336958" cy="885501"/>
            <a:chOff x="609600" y="914400"/>
            <a:chExt cx="7696684" cy="1472767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14400"/>
              <a:ext cx="4038599" cy="146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685" y="920316"/>
              <a:ext cx="4038599" cy="1466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" y="2678072"/>
            <a:ext cx="4491577" cy="87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65194" y="1761139"/>
            <a:ext cx="346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FLASH-like </a:t>
            </a:r>
            <a:r>
              <a:rPr lang="en-US" b="1" i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Cryomodule</a:t>
            </a:r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Layout: </a:t>
            </a:r>
            <a:endParaRPr lang="en-US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785" y="2748680"/>
            <a:ext cx="368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XFEL/LCLS2 </a:t>
            </a:r>
            <a:r>
              <a:rPr lang="en-US" b="1" i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Cryomodule</a:t>
            </a:r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Layout:  </a:t>
            </a:r>
            <a:endParaRPr lang="en-US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98345" y="30328"/>
            <a:ext cx="6136319" cy="533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>
                <a:latin typeface="Calibri" panose="020F0502020204030204" pitchFamily="34" charset="0"/>
              </a:rPr>
              <a:t>3.9 GHz </a:t>
            </a:r>
            <a:r>
              <a:rPr lang="en-US" sz="2800" b="1" i="1" dirty="0" err="1" smtClean="0">
                <a:latin typeface="Calibri" panose="020F0502020204030204" pitchFamily="34" charset="0"/>
              </a:rPr>
              <a:t>Cryomodule</a:t>
            </a:r>
            <a:r>
              <a:rPr lang="en-US" sz="2800" b="1" i="1" dirty="0" smtClean="0">
                <a:latin typeface="Calibri" panose="020F0502020204030204" pitchFamily="34" charset="0"/>
              </a:rPr>
              <a:t> Options </a:t>
            </a:r>
            <a:r>
              <a:rPr lang="en-US" sz="2800" b="1" i="1" dirty="0" smtClean="0">
                <a:latin typeface="Calibri" panose="020F0502020204030204" pitchFamily="34" charset="0"/>
              </a:rPr>
              <a:t> and </a:t>
            </a:r>
            <a:r>
              <a:rPr lang="en-US" sz="2800" b="1" i="1" dirty="0" err="1" smtClean="0">
                <a:latin typeface="Calibri" panose="020F0502020204030204" pitchFamily="34" charset="0"/>
              </a:rPr>
              <a:t>wakefields</a:t>
            </a:r>
            <a:endParaRPr lang="en-US" sz="2800" b="1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708" y="613292"/>
            <a:ext cx="3683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1.3GHz like </a:t>
            </a:r>
            <a:r>
              <a:rPr lang="en-US" b="1" i="1" dirty="0" err="1" smtClean="0">
                <a:solidFill>
                  <a:srgbClr val="0033CC"/>
                </a:solidFill>
                <a:latin typeface="Calibri" panose="020F0502020204030204" pitchFamily="34" charset="0"/>
              </a:rPr>
              <a:t>Cryomodule</a:t>
            </a:r>
            <a:r>
              <a:rPr lang="en-US" b="1" i="1" dirty="0" smtClean="0">
                <a:solidFill>
                  <a:srgbClr val="0033CC"/>
                </a:solidFill>
                <a:latin typeface="Calibri" panose="020F0502020204030204" pitchFamily="34" charset="0"/>
              </a:rPr>
              <a:t> Layout:  </a:t>
            </a:r>
            <a:endParaRPr lang="en-US" b="1" i="1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328732" y="716064"/>
            <a:ext cx="274320" cy="0"/>
          </a:xfrm>
          <a:prstGeom prst="line">
            <a:avLst/>
          </a:prstGeom>
          <a:ln w="19050">
            <a:solidFill>
              <a:srgbClr val="4A33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28732" y="1081536"/>
            <a:ext cx="274320" cy="0"/>
          </a:xfrm>
          <a:prstGeom prst="line">
            <a:avLst/>
          </a:prstGeom>
          <a:ln w="19050">
            <a:solidFill>
              <a:srgbClr val="F70F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67136" y="512305"/>
            <a:ext cx="38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Symbol" panose="05050102010706020507" pitchFamily="18" charset="2"/>
              </a:rPr>
              <a:t>e</a:t>
            </a:r>
            <a:r>
              <a:rPr lang="en-US" sz="1500" baseline="-25000" dirty="0" smtClean="0"/>
              <a:t>y</a:t>
            </a:r>
            <a:endParaRPr lang="en-US" sz="15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8059444" y="850099"/>
            <a:ext cx="381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Symbol" panose="05050102010706020507" pitchFamily="18" charset="2"/>
              </a:rPr>
              <a:t>e</a:t>
            </a:r>
            <a:r>
              <a:rPr lang="en-US" sz="1500" baseline="-25000" dirty="0"/>
              <a:t>x</a:t>
            </a:r>
          </a:p>
        </p:txBody>
      </p:sp>
      <p:graphicFrame>
        <p:nvGraphicFramePr>
          <p:cNvPr id="3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2674190"/>
              </p:ext>
            </p:extLst>
          </p:nvPr>
        </p:nvGraphicFramePr>
        <p:xfrm>
          <a:off x="5550224" y="4658662"/>
          <a:ext cx="3136576" cy="89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340"/>
                <a:gridCol w="1143000"/>
                <a:gridCol w="1247236"/>
              </a:tblGrid>
              <a:tr h="31803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1.3GHz-like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XFEL/LCLS2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2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alibri" panose="020F0502020204030204" pitchFamily="34" charset="0"/>
                        </a:rPr>
                        <a:t>Δε</a:t>
                      </a:r>
                      <a:r>
                        <a:rPr lang="en-US" sz="1600" baseline="-25000" dirty="0" smtClean="0">
                          <a:latin typeface="Calibri" panose="020F0502020204030204" pitchFamily="34" charset="0"/>
                        </a:rPr>
                        <a:t>x 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%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6 .0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0.09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2429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>
                          <a:latin typeface="Calibri" panose="020F0502020204030204" pitchFamily="34" charset="0"/>
                        </a:rPr>
                        <a:t>Δε</a:t>
                      </a:r>
                      <a:r>
                        <a:rPr lang="en-US" sz="1600" baseline="-25000" dirty="0" smtClean="0">
                          <a:latin typeface="Calibri" panose="020F0502020204030204" pitchFamily="34" charset="0"/>
                        </a:rPr>
                        <a:t>y   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</a:rPr>
                        <a:t>%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24.4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0.15</a:t>
                      </a:r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433666" y="1529929"/>
            <a:ext cx="1509934" cy="270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567777" y="3310800"/>
            <a:ext cx="1452023" cy="12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Nov.20,2015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N.Solyak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27BA4-925A-4A9C-9E86-F56F881F8328}" type="slidenum">
              <a:rPr lang="en-US" smtClean="0"/>
              <a:t>17</a:t>
            </a:fld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9" y="4559082"/>
            <a:ext cx="3634071" cy="6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8023" y="4192951"/>
            <a:ext cx="1411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Wakesfields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994" y="5229670"/>
            <a:ext cx="1793004" cy="13685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99283" y="5475222"/>
            <a:ext cx="3292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Integrated Longitudinal wake in one CM; klossv~v154 V/</a:t>
            </a:r>
            <a:r>
              <a:rPr lang="en-US" sz="1600" dirty="0" err="1" smtClean="0"/>
              <a:t>pC</a:t>
            </a:r>
            <a:r>
              <a:rPr lang="en-US" sz="1600" dirty="0" smtClean="0">
                <a:sym typeface="Wingdings" panose="05000000000000000000" pitchFamily="2" charset="2"/>
              </a:rPr>
              <a:t> 14W in CW for 1mm bunch length (</a:t>
            </a:r>
            <a:r>
              <a:rPr lang="en-US" sz="1600" dirty="0" err="1" smtClean="0">
                <a:sym typeface="Wingdings" panose="05000000000000000000" pitchFamily="2" charset="2"/>
              </a:rPr>
              <a:t>rms</a:t>
            </a:r>
            <a:r>
              <a:rPr lang="en-US" sz="1600" dirty="0" smtClean="0">
                <a:sym typeface="Wingdings" panose="05000000000000000000" pitchFamily="2" charset="2"/>
              </a:rPr>
              <a:t>), 0.3mA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97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N.Solyak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8505"/>
            <a:ext cx="67373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2393065"/>
            <a:ext cx="274114" cy="1618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750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257800"/>
            <a:ext cx="2121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3.9 GHz vs. 1.3 GHz</a:t>
            </a:r>
            <a:r>
              <a:rPr lang="en-US" dirty="0" smtClean="0"/>
              <a:t>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76417" y="4971365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Iris Aperture:  	30mm vs. 70mm (ratio 2.34)</a:t>
            </a:r>
          </a:p>
          <a:p>
            <a:pPr lvl="0"/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baseline="-25000" dirty="0">
                <a:solidFill>
                  <a:srgbClr val="0033CC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/</a:t>
            </a:r>
            <a:r>
              <a:rPr lang="en-US" dirty="0" err="1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baseline="-25000" dirty="0" err="1">
                <a:solidFill>
                  <a:srgbClr val="0033CC"/>
                </a:solidFill>
                <a:latin typeface="Calibri" panose="020F0502020204030204" pitchFamily="34" charset="0"/>
              </a:rPr>
              <a:t>acc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      ;  	2.26    vs. 2.0   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(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13% higher)</a:t>
            </a:r>
          </a:p>
          <a:p>
            <a:pPr lvl="0"/>
            <a:r>
              <a:rPr lang="en-US" dirty="0" err="1">
                <a:solidFill>
                  <a:srgbClr val="0033CC"/>
                </a:solidFill>
                <a:latin typeface="Calibri" panose="020F0502020204030204" pitchFamily="34" charset="0"/>
              </a:rPr>
              <a:t>H</a:t>
            </a:r>
            <a:r>
              <a:rPr lang="en-US" baseline="-25000" dirty="0" err="1">
                <a:solidFill>
                  <a:srgbClr val="0033CC"/>
                </a:solidFill>
                <a:latin typeface="Calibri" panose="020F0502020204030204" pitchFamily="34" charset="0"/>
              </a:rPr>
              <a:t>p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/</a:t>
            </a:r>
            <a:r>
              <a:rPr lang="en-US" dirty="0" err="1">
                <a:solidFill>
                  <a:srgbClr val="0033CC"/>
                </a:solidFill>
                <a:latin typeface="Calibri" panose="020F0502020204030204" pitchFamily="34" charset="0"/>
              </a:rPr>
              <a:t>E</a:t>
            </a:r>
            <a:r>
              <a:rPr lang="en-US" baseline="-25000" dirty="0" err="1">
                <a:solidFill>
                  <a:srgbClr val="0033CC"/>
                </a:solidFill>
                <a:latin typeface="Calibri" panose="020F0502020204030204" pitchFamily="34" charset="0"/>
              </a:rPr>
              <a:t>acc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33CC"/>
                </a:solidFill>
                <a:latin typeface="Calibri" panose="020F0502020204030204" pitchFamily="34" charset="0"/>
              </a:rPr>
              <a:t>mT</a:t>
            </a:r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/MV/m)  4.86  vs. 4.26   (14% higher)</a:t>
            </a:r>
          </a:p>
          <a:p>
            <a:pPr lvl="0"/>
            <a:r>
              <a:rPr lang="en-US" dirty="0">
                <a:solidFill>
                  <a:srgbClr val="0033CC"/>
                </a:solidFill>
                <a:latin typeface="Calibri" panose="020F0502020204030204" pitchFamily="34" charset="0"/>
              </a:rPr>
              <a:t>R/Q   (Ohm)             750   vs. 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1000</a:t>
            </a:r>
          </a:p>
          <a:p>
            <a:pPr lvl="0"/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BCS resistance ratio         (f</a:t>
            </a:r>
            <a:r>
              <a:rPr lang="en-US" baseline="30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  <a:r>
              <a:rPr lang="en-US" dirty="0" smtClean="0">
                <a:solidFill>
                  <a:srgbClr val="0033CC"/>
                </a:solidFill>
                <a:latin typeface="Calibri" panose="020F0502020204030204" pitchFamily="34" charset="0"/>
              </a:rPr>
              <a:t>)	        (9 times higher)</a:t>
            </a:r>
            <a:endParaRPr lang="en-US" dirty="0">
              <a:solidFill>
                <a:srgbClr val="0033CC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1504152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FLASH </a:t>
            </a:r>
            <a:endParaRPr lang="en-US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5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99" y="152400"/>
            <a:ext cx="4850921" cy="7530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LCLS-II 3.9GHz </a:t>
            </a:r>
            <a:r>
              <a:rPr lang="en-US" sz="2400" dirty="0" err="1" smtClean="0"/>
              <a:t>Cryomodule</a:t>
            </a:r>
            <a:endParaRPr lang="en-US" sz="24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82" y="685800"/>
            <a:ext cx="8618769" cy="502700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N.Solyak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727" y="5004115"/>
            <a:ext cx="3343275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 smtClean="0"/>
              <a:t>8 - 3.9GHz </a:t>
            </a:r>
            <a:r>
              <a:rPr lang="en-US" sz="1600" dirty="0"/>
              <a:t>c</a:t>
            </a:r>
            <a:r>
              <a:rPr lang="en-US" sz="1600" dirty="0" smtClean="0"/>
              <a:t>avities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ower couplers from both sides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 smtClean="0"/>
              <a:t>2-coldmass supports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 smtClean="0"/>
              <a:t>Interconnection sliding bellow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 smtClean="0"/>
              <a:t>38” OD vacuum vessel pipe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 smtClean="0"/>
              <a:t>One thermo shields:50K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600" dirty="0" smtClean="0"/>
              <a:t>5K intercept</a:t>
            </a:r>
            <a:endParaRPr lang="en-US" sz="1600" dirty="0"/>
          </a:p>
        </p:txBody>
      </p:sp>
      <p:pic>
        <p:nvPicPr>
          <p:cNvPr id="11" name="Content Placeholder 7" descr="Screen Clippi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13" y="4114800"/>
            <a:ext cx="4590438" cy="2671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91" y="924246"/>
            <a:ext cx="2486815" cy="13617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50830" y="6066527"/>
            <a:ext cx="119280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latin typeface="Calibri" panose="020F0502020204030204" pitchFamily="34" charset="0"/>
              </a:rPr>
              <a:t>3.9 cavity Style-A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5200" y="5622233"/>
            <a:ext cx="1368806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latin typeface="Calibri" panose="020F0502020204030204" pitchFamily="34" charset="0"/>
              </a:rPr>
              <a:t>3.9 cavity Style-B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66150" y="5941735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3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6"/>
          <a:stretch/>
        </p:blipFill>
        <p:spPr bwMode="auto">
          <a:xfrm>
            <a:off x="-6417" y="494206"/>
            <a:ext cx="9096375" cy="641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9792" y="5879804"/>
            <a:ext cx="1402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 CSR here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13" y="-10391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See PRD:</a:t>
            </a:r>
          </a:p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LCLSII-2.4-PR-0041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0860" y="45375"/>
            <a:ext cx="4166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Linac RF and Compression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73872" y="5023410"/>
            <a:ext cx="401393" cy="672340"/>
            <a:chOff x="5173872" y="5023410"/>
            <a:chExt cx="401393" cy="672340"/>
          </a:xfrm>
        </p:grpSpPr>
        <p:sp>
          <p:nvSpPr>
            <p:cNvPr id="7" name="TextBox 6"/>
            <p:cNvSpPr txBox="1"/>
            <p:nvPr/>
          </p:nvSpPr>
          <p:spPr>
            <a:xfrm>
              <a:off x="5173872" y="5023410"/>
              <a:ext cx="399468" cy="323165"/>
            </a:xfrm>
            <a:prstGeom prst="rect">
              <a:avLst/>
            </a:prstGeom>
            <a:solidFill>
              <a:srgbClr val="EFF3FF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48</a:t>
              </a:r>
              <a:endParaRPr lang="en-US" sz="15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75797" y="5372585"/>
              <a:ext cx="399468" cy="323165"/>
            </a:xfrm>
            <a:prstGeom prst="rect">
              <a:avLst/>
            </a:prstGeom>
            <a:solidFill>
              <a:srgbClr val="D1DCFF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48</a:t>
              </a:r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9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1884" y="1082482"/>
            <a:ext cx="849563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>
                <a:latin typeface="Calibri" panose="020F0502020204030204" pitchFamily="34" charset="0"/>
              </a:rPr>
              <a:t>For LCLS-II few modifications done in FNAL/INFN design </a:t>
            </a:r>
            <a:r>
              <a:rPr lang="en-US" sz="2000" dirty="0" smtClean="0">
                <a:latin typeface="Calibri" panose="020F0502020204030204" pitchFamily="34" charset="0"/>
              </a:rPr>
              <a:t>to reduce risks and eliminate tuning and heating </a:t>
            </a:r>
            <a:r>
              <a:rPr lang="en-US" sz="2000" dirty="0" smtClean="0">
                <a:latin typeface="Calibri" panose="020F0502020204030204" pitchFamily="34" charset="0"/>
              </a:rPr>
              <a:t>problems</a:t>
            </a:r>
            <a:r>
              <a:rPr lang="en-US" sz="2000" dirty="0">
                <a:latin typeface="Calibri" panose="020F0502020204030204" pitchFamily="34" charset="0"/>
              </a:rPr>
              <a:t>:</a:t>
            </a:r>
            <a:endParaRPr lang="en-US" b="1" u="sng" dirty="0" smtClean="0"/>
          </a:p>
          <a:p>
            <a:pPr marL="228600" lvl="4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Reduce beam pipe and bellow diameter from 40 to </a:t>
            </a:r>
            <a:r>
              <a:rPr lang="en-US" b="1" dirty="0" smtClean="0">
                <a:latin typeface="+mj-lt"/>
              </a:rPr>
              <a:t>38mm (shift trapped mode)</a:t>
            </a:r>
          </a:p>
          <a:p>
            <a:pPr marL="228600" lvl="4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+mj-lt"/>
              </a:rPr>
              <a:t>HOM F-part modification possibilities in order to reduce </a:t>
            </a:r>
            <a:r>
              <a:rPr lang="en-US" dirty="0" err="1" smtClean="0">
                <a:solidFill>
                  <a:srgbClr val="C00000"/>
                </a:solidFill>
                <a:latin typeface="+mj-lt"/>
              </a:rPr>
              <a:t>feethru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 antenna heating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(quench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limit ~20MV/m in 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cw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)</a:t>
            </a:r>
          </a:p>
          <a:p>
            <a:pPr marL="228600" lvl="4" indent="-2286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Bellows between cavities 43</a:t>
            </a:r>
            <a:r>
              <a:rPr lang="en-US" dirty="0" smtClean="0">
                <a:solidFill>
                  <a:srgbClr val="0000FF"/>
                </a:solidFill>
                <a:latin typeface="+mj-lt"/>
                <a:sym typeface="Wingdings" panose="05000000000000000000" pitchFamily="2" charset="2"/>
              </a:rPr>
              <a:t>38mm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81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A4001D"/>
                </a:solidFill>
              </a:rPr>
              <a:t>LCLS-II 3.9 GHz cavity </a:t>
            </a:r>
            <a:r>
              <a:rPr lang="en-US" sz="2800" b="1" dirty="0" smtClean="0">
                <a:solidFill>
                  <a:srgbClr val="A4001D"/>
                </a:solidFill>
              </a:rPr>
              <a:t>design</a:t>
            </a:r>
            <a:endParaRPr lang="en-US" sz="2800" dirty="0">
              <a:solidFill>
                <a:srgbClr val="A4001D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1164" y="7761598"/>
            <a:ext cx="7467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Lowest dipole mode frequency shifted by 100 MHz up away from operating mode frequency.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814786" y="3283886"/>
            <a:ext cx="3253014" cy="2839597"/>
            <a:chOff x="5724055" y="3352800"/>
            <a:chExt cx="3253014" cy="283959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2682" y="3352800"/>
              <a:ext cx="2155760" cy="2654931"/>
            </a:xfrm>
            <a:prstGeom prst="rect">
              <a:avLst/>
            </a:prstGeom>
          </p:spPr>
        </p:pic>
        <p:cxnSp>
          <p:nvCxnSpPr>
            <p:cNvPr id="61" name="Straight Connector 60"/>
            <p:cNvCxnSpPr/>
            <p:nvPr/>
          </p:nvCxnSpPr>
          <p:spPr>
            <a:xfrm flipH="1">
              <a:off x="5731938" y="4219690"/>
              <a:ext cx="5486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724055" y="5226056"/>
              <a:ext cx="5855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728903" y="3480337"/>
              <a:ext cx="0" cy="7393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7865537" y="3480337"/>
              <a:ext cx="0" cy="7393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505269" y="3549656"/>
              <a:ext cx="223634" cy="0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7865537" y="3549656"/>
              <a:ext cx="373118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217647" y="339576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C00000"/>
                  </a:solidFill>
                </a:rPr>
                <a:t>5mm</a:t>
              </a:r>
              <a:endParaRPr 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05269" y="5730732"/>
              <a:ext cx="14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en-US" sz="12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Lunin</a:t>
              </a:r>
              <a:r>
                <a:rPr lang="en-US" sz="1200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n-US" sz="1200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T.Khabiboulline</a:t>
              </a:r>
              <a:endPara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>
              <a:off x="6096000" y="4273679"/>
              <a:ext cx="0" cy="72044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 rot="16200000">
              <a:off x="5370365" y="4450021"/>
              <a:ext cx="11434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70C0"/>
                  </a:solidFill>
                </a:rPr>
                <a:t>Ø38 mm</a:t>
              </a:r>
              <a:endParaRPr lang="en-US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72474" y="3200400"/>
            <a:ext cx="5325962" cy="3335008"/>
            <a:chOff x="155347" y="1675862"/>
            <a:chExt cx="5376086" cy="4166014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771" y="1981200"/>
              <a:ext cx="4660352" cy="1677052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155348" y="1675862"/>
              <a:ext cx="51396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FLASH: Lowest Dipole HOMs. Beam Pipe </a:t>
              </a:r>
              <a:r>
                <a:rPr lang="en-US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Ø </a:t>
              </a:r>
              <a:r>
                <a:rPr lang="en-US" sz="1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 mm and Bellows </a:t>
              </a:r>
              <a:r>
                <a:rPr lang="en-US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Ø </a:t>
              </a:r>
              <a:r>
                <a:rPr lang="en-US" sz="1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 mm. </a:t>
              </a:r>
              <a:endPara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878974" y="1952861"/>
              <a:ext cx="19021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= 3.992 GHz, Q</a:t>
              </a:r>
              <a:r>
                <a:rPr lang="en-US" sz="12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3.6e4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44181" y="2725109"/>
              <a:ext cx="19021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= 4.047 GHz, Q</a:t>
              </a:r>
              <a:r>
                <a:rPr lang="en-US" sz="1200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8.0e4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80088" y="3872580"/>
              <a:ext cx="5351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LCLS2: Lowest Dipole HOMs. Beam Pipe </a:t>
              </a:r>
              <a:r>
                <a:rPr lang="en-US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Ø </a:t>
              </a:r>
              <a:r>
                <a:rPr lang="en-US" sz="1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 mm and Bellows </a:t>
              </a:r>
              <a:r>
                <a:rPr lang="en-US" sz="1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Ø </a:t>
              </a:r>
              <a:r>
                <a:rPr lang="en-US" sz="12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 mm. </a:t>
              </a:r>
              <a:endParaRPr lang="en-US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" y="4186625"/>
              <a:ext cx="4487709" cy="1528375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1888463" y="4163627"/>
              <a:ext cx="1782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F = 4.092 GHz, Q</a:t>
              </a:r>
              <a:r>
                <a:rPr lang="en-US" sz="1200" b="1" baseline="-25000" dirty="0" smtClean="0"/>
                <a:t>E</a:t>
              </a:r>
              <a:r>
                <a:rPr lang="en-US" sz="1200" b="1" dirty="0" smtClean="0"/>
                <a:t> = 2.7e4</a:t>
              </a:r>
              <a:endParaRPr lang="en-US" sz="1200" b="1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900952" y="4879533"/>
              <a:ext cx="17828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F = 4.188 GHz, Q</a:t>
              </a:r>
              <a:r>
                <a:rPr lang="en-US" sz="1200" b="1" baseline="-25000" dirty="0" smtClean="0"/>
                <a:t>E</a:t>
              </a:r>
              <a:r>
                <a:rPr lang="en-US" sz="1200" b="1" dirty="0" smtClean="0"/>
                <a:t> = 7.4e3</a:t>
              </a: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55347" y="1675862"/>
              <a:ext cx="5139656" cy="2057669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80088" y="3911867"/>
              <a:ext cx="5139656" cy="1930009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1516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Coupler </a:t>
            </a:r>
            <a:r>
              <a:rPr lang="en-US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endParaRPr lang="en-US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69A1888-A63E-47A0-9FBA-212A45B95EB3}" type="slidenum">
              <a:rPr lang="en-US" altLang="en-US"/>
              <a:pPr/>
              <a:t>21</a:t>
            </a:fld>
            <a:endParaRPr lang="en-US" altLang="en-US"/>
          </a:p>
        </p:txBody>
      </p:sp>
      <p:pic>
        <p:nvPicPr>
          <p:cNvPr id="94211" name="Picture 3" descr="P00038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7" t="10020" b="10020"/>
          <a:stretch>
            <a:fillRect/>
          </a:stretch>
        </p:blipFill>
        <p:spPr bwMode="auto">
          <a:xfrm>
            <a:off x="5715001" y="2301679"/>
            <a:ext cx="3124199" cy="182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P00038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5580" r="4660" b="3540"/>
          <a:stretch>
            <a:fillRect/>
          </a:stretch>
        </p:blipFill>
        <p:spPr bwMode="auto">
          <a:xfrm>
            <a:off x="5715000" y="4226496"/>
            <a:ext cx="3124200" cy="216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803048"/>
            <a:ext cx="3200400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94734" y="4226496"/>
            <a:ext cx="54102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286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842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i="1" u="sng" dirty="0" smtClean="0"/>
              <a:t>Coupler Modifications for 2kW </a:t>
            </a:r>
            <a:r>
              <a:rPr lang="en-US" altLang="en-US" sz="2000" i="1" u="sng" dirty="0" err="1" smtClean="0"/>
              <a:t>avrg</a:t>
            </a:r>
            <a:r>
              <a:rPr lang="en-US" altLang="en-US" sz="2000" i="1" u="sng" dirty="0" smtClean="0"/>
              <a:t> power</a:t>
            </a:r>
            <a:endParaRPr lang="en-US" altLang="en-US" sz="2000" i="1" u="sng" dirty="0"/>
          </a:p>
          <a:p>
            <a:pPr algn="ctr"/>
            <a:endParaRPr lang="en-US" altLang="en-US" sz="1000" i="1" u="sng" dirty="0"/>
          </a:p>
          <a:p>
            <a:pPr>
              <a:buFontTx/>
              <a:buChar char="•"/>
            </a:pPr>
            <a:r>
              <a:rPr lang="en-US" altLang="en-US" sz="2000" dirty="0" smtClean="0"/>
              <a:t>Cold part (</a:t>
            </a:r>
            <a:r>
              <a:rPr lang="en-US" altLang="en-US" sz="2000" dirty="0"/>
              <a:t>upper picture) </a:t>
            </a:r>
            <a:endParaRPr lang="en-US" altLang="en-US" sz="2000" dirty="0" smtClean="0"/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altLang="en-US" sz="1600" i="1" dirty="0" smtClean="0">
                <a:solidFill>
                  <a:srgbClr val="0033CC"/>
                </a:solidFill>
              </a:rPr>
              <a:t>Dimensions of ceramic window</a:t>
            </a:r>
          </a:p>
          <a:p>
            <a:pPr marL="571500" indent="-228600">
              <a:buFont typeface="Courier New" panose="02070309020205020404" pitchFamily="49" charset="0"/>
              <a:buChar char="o"/>
            </a:pPr>
            <a:r>
              <a:rPr lang="en-US" altLang="en-US" sz="1600" i="1" dirty="0" smtClean="0">
                <a:solidFill>
                  <a:srgbClr val="0033CC"/>
                </a:solidFill>
              </a:rPr>
              <a:t>Length of </a:t>
            </a:r>
            <a:r>
              <a:rPr lang="en-US" altLang="en-US" sz="1600" i="1" dirty="0" smtClean="0">
                <a:solidFill>
                  <a:srgbClr val="0033CC"/>
                </a:solidFill>
              </a:rPr>
              <a:t>antenna (</a:t>
            </a:r>
            <a:r>
              <a:rPr lang="en-US" altLang="en-US" sz="1600" i="1" dirty="0" err="1" smtClean="0">
                <a:solidFill>
                  <a:srgbClr val="0033CC"/>
                </a:solidFill>
              </a:rPr>
              <a:t>Qext</a:t>
            </a:r>
            <a:r>
              <a:rPr lang="en-US" altLang="en-US" sz="1600" i="1" dirty="0" smtClean="0">
                <a:solidFill>
                  <a:srgbClr val="0033CC"/>
                </a:solidFill>
              </a:rPr>
              <a:t>=2.9e7)</a:t>
            </a:r>
            <a:endParaRPr lang="en-US" altLang="en-US" sz="2000" dirty="0"/>
          </a:p>
          <a:p>
            <a:pPr>
              <a:buFontTx/>
              <a:buChar char="•"/>
            </a:pPr>
            <a:r>
              <a:rPr lang="en-US" altLang="en-US" sz="2000" dirty="0" smtClean="0"/>
              <a:t>inner </a:t>
            </a:r>
            <a:r>
              <a:rPr lang="en-US" altLang="en-US" sz="2000" dirty="0" smtClean="0"/>
              <a:t>conductor of warm section </a:t>
            </a:r>
            <a:endParaRPr lang="en-US" altLang="en-US" sz="2000" dirty="0" smtClean="0"/>
          </a:p>
          <a:p>
            <a:pPr marL="744538" lvl="1" indent="-346075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en-US" sz="1600" i="1" dirty="0" smtClean="0">
                <a:solidFill>
                  <a:srgbClr val="0033CC"/>
                </a:solidFill>
              </a:rPr>
              <a:t>Cu </a:t>
            </a:r>
            <a:r>
              <a:rPr lang="en-US" altLang="en-US" sz="1600" i="1" dirty="0" smtClean="0">
                <a:solidFill>
                  <a:srgbClr val="0033CC"/>
                </a:solidFill>
              </a:rPr>
              <a:t>plating </a:t>
            </a:r>
            <a:r>
              <a:rPr lang="en-US" altLang="en-US" sz="1600" i="1" dirty="0" smtClean="0">
                <a:solidFill>
                  <a:srgbClr val="0033CC"/>
                </a:solidFill>
              </a:rPr>
              <a:t>increased: 30 </a:t>
            </a:r>
            <a:r>
              <a:rPr lang="en-US" altLang="en-US" sz="1600" i="1" dirty="0" smtClean="0">
                <a:solidFill>
                  <a:srgbClr val="0033CC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600" i="1" dirty="0" smtClean="0">
                <a:solidFill>
                  <a:srgbClr val="0033CC"/>
                </a:solidFill>
              </a:rPr>
              <a:t>150 um</a:t>
            </a:r>
          </a:p>
          <a:p>
            <a:pPr marL="744538" lvl="1" indent="-346075"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en-US" sz="1600" i="1" dirty="0" smtClean="0">
                <a:solidFill>
                  <a:srgbClr val="0033CC"/>
                </a:solidFill>
              </a:rPr>
              <a:t>Shorter bellows</a:t>
            </a:r>
            <a:endParaRPr lang="en-US" altLang="en-US" sz="1600" i="1" dirty="0" smtClean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29400" y="745403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Cold part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2188513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Warm part (outer conductor)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621867" y="5475233"/>
            <a:ext cx="20941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Warm part (inner conductor) and </a:t>
            </a:r>
            <a:r>
              <a:rPr lang="en-US" sz="1800" dirty="0" smtClean="0">
                <a:solidFill>
                  <a:srgbClr val="000000"/>
                </a:solidFill>
              </a:rPr>
              <a:t>WG </a:t>
            </a:r>
            <a:r>
              <a:rPr lang="en-US" sz="1800" dirty="0" smtClean="0">
                <a:solidFill>
                  <a:srgbClr val="000000"/>
                </a:solidFill>
              </a:rPr>
              <a:t>with </a:t>
            </a:r>
            <a:r>
              <a:rPr lang="en-US" sz="1800" dirty="0" smtClean="0">
                <a:solidFill>
                  <a:srgbClr val="000000"/>
                </a:solidFill>
              </a:rPr>
              <a:t>pillbox </a:t>
            </a:r>
            <a:r>
              <a:rPr lang="en-US" sz="1800" dirty="0" smtClean="0">
                <a:solidFill>
                  <a:srgbClr val="000000"/>
                </a:solidFill>
              </a:rPr>
              <a:t>window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0058"/>
            <a:ext cx="4963406" cy="2526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" y="3395275"/>
            <a:ext cx="5273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Good for 0.5kW average power and 80kW peak power.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1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26" y="2789204"/>
            <a:ext cx="5119835" cy="393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14169"/>
              </p:ext>
            </p:extLst>
          </p:nvPr>
        </p:nvGraphicFramePr>
        <p:xfrm>
          <a:off x="147050" y="2278576"/>
          <a:ext cx="4723372" cy="174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6371"/>
                <a:gridCol w="980082"/>
                <a:gridCol w="875672"/>
                <a:gridCol w="8112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SS Inner Conductor + bellows plating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T max, K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Losses, 80K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Losses, 4K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30 microns plating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~1000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9.2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0.8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100 microns plating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507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9.3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0.8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549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libri" panose="020F0502020204030204" pitchFamily="34" charset="0"/>
                        </a:rPr>
                        <a:t>150 microns plating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427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9.4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0.8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53939" y="935665"/>
            <a:ext cx="7047528" cy="1218932"/>
            <a:chOff x="411605" y="1717294"/>
            <a:chExt cx="7273108" cy="11721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675395" y="-1119901"/>
              <a:ext cx="1172123" cy="684651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67037" y="1942190"/>
              <a:ext cx="1257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T=150K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94845" y="2151984"/>
              <a:ext cx="8970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T=10K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605" y="2075704"/>
              <a:ext cx="1097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T=320K</a:t>
              </a:r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14613" y="230725"/>
            <a:ext cx="7578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SS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inner conductor and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bellows,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copper plated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5808" y="2680255"/>
            <a:ext cx="2092094" cy="1378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14300" indent="-1143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Pin=2kW TW,</a:t>
            </a:r>
          </a:p>
          <a:p>
            <a:pPr marL="114300" indent="-1143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10</a:t>
            </a:r>
            <a:r>
              <a:rPr lang="el-GR" sz="2000" dirty="0">
                <a:solidFill>
                  <a:srgbClr val="0033CC"/>
                </a:solidFill>
                <a:latin typeface="Calibri" panose="020F0502020204030204" pitchFamily="34" charset="0"/>
              </a:rPr>
              <a:t>μ</a:t>
            </a:r>
            <a:r>
              <a:rPr lang="en-US" sz="2000" dirty="0">
                <a:solidFill>
                  <a:srgbClr val="0033CC"/>
                </a:solidFill>
                <a:latin typeface="Calibri" panose="020F0502020204030204" pitchFamily="34" charset="0"/>
              </a:rPr>
              <a:t>m on </a:t>
            </a: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outer,</a:t>
            </a:r>
          </a:p>
          <a:p>
            <a:pPr marL="114300" indent="-1143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RRR=50; ASE,</a:t>
            </a:r>
          </a:p>
          <a:p>
            <a:pPr marL="114300" indent="-1143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10% roughness</a:t>
            </a:r>
          </a:p>
          <a:p>
            <a:pPr marL="114300" indent="-11430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srgbClr val="0033CC"/>
                </a:solidFill>
                <a:latin typeface="Calibri" panose="020F0502020204030204" pitchFamily="34" charset="0"/>
              </a:rPr>
              <a:t>ε</a:t>
            </a:r>
            <a:r>
              <a:rPr lang="en-US" sz="2000" dirty="0">
                <a:solidFill>
                  <a:srgbClr val="0033CC"/>
                </a:solidFill>
                <a:latin typeface="Calibri" panose="020F0502020204030204" pitchFamily="34" charset="0"/>
              </a:rPr>
              <a:t>=9.8, tan=3e-4,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5472" y="6543674"/>
            <a:ext cx="1072278" cy="314326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N.Solyak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76067" y="889294"/>
            <a:ext cx="860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I.Gonin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403035"/>
              </p:ext>
            </p:extLst>
          </p:nvPr>
        </p:nvGraphicFramePr>
        <p:xfrm>
          <a:off x="147050" y="4058581"/>
          <a:ext cx="3722776" cy="2480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1624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105"/>
            <a:ext cx="830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FNAL has large experience and great expertise in all aspects of SC system design, prototyping and testing RF and cryogenic components and fully integrated systems (CM). </a:t>
            </a:r>
          </a:p>
          <a:p>
            <a:r>
              <a:rPr lang="en-US" dirty="0" smtClean="0"/>
              <a:t>Beam physics studies is part of our expertise, including lattice design, low emittance beam transport, </a:t>
            </a:r>
            <a:r>
              <a:rPr lang="en-US" dirty="0" err="1" smtClean="0"/>
              <a:t>wakefield</a:t>
            </a:r>
            <a:r>
              <a:rPr lang="en-US" dirty="0" smtClean="0"/>
              <a:t> effects, beam-based alignment algorithms, etc.</a:t>
            </a:r>
          </a:p>
          <a:p>
            <a:r>
              <a:rPr lang="en-US" dirty="0" smtClean="0"/>
              <a:t>Team is strongly involved in ILC, LCLS-II, PIP-II projects.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challenges of the LCLS-II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6250" y="2209800"/>
            <a:ext cx="8267700" cy="422116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gradient (16MV/m) at </a:t>
            </a:r>
            <a:r>
              <a:rPr lang="en-US" dirty="0" smtClean="0">
                <a:solidFill>
                  <a:srgbClr val="C00000"/>
                </a:solidFill>
              </a:rPr>
              <a:t>CW regime: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High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dynamic heat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loads in CM   ~10W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~ 100W</a:t>
            </a:r>
            <a:endParaRPr lang="en-US" dirty="0">
              <a:solidFill>
                <a:schemeClr val="tx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Redesign of the some components: coupler, HOM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Redesign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3.9GHz cavity, coupler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00100" lvl="1" indent="-342900">
              <a:lnSpc>
                <a:spcPct val="100000"/>
              </a:lnSpc>
              <a:buFontTx/>
              <a:buChar char="-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Dark current and Radiation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High beam power  (1.2 MW; 0.3mA x 4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 indent="0">
              <a:lnSpc>
                <a:spcPct val="100000"/>
              </a:lnSpc>
              <a:buNone/>
            </a:pPr>
            <a:r>
              <a:rPr lang="en-US" dirty="0" smtClean="0"/>
              <a:t>-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Collimation system and diagnostics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Very short bunch length  ~ 9 µm,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pk</a:t>
            </a:r>
            <a:r>
              <a:rPr lang="en-US" dirty="0" smtClean="0"/>
              <a:t> ~ 1kA</a:t>
            </a:r>
          </a:p>
          <a:p>
            <a:pPr marL="457200" lvl="3" indent="0">
              <a:spcAft>
                <a:spcPts val="300"/>
              </a:spcAft>
              <a:buClr>
                <a:schemeClr val="tx1"/>
              </a:buClr>
              <a:buSzTx/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- 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Wakefields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heating of the cavities and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beampipes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, BLA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Very low </a:t>
            </a:r>
            <a:r>
              <a:rPr lang="en-US" dirty="0" err="1" smtClean="0"/>
              <a:t>emittances</a:t>
            </a:r>
            <a:r>
              <a:rPr lang="en-US" dirty="0" smtClean="0"/>
              <a:t> (at </a:t>
            </a:r>
            <a:r>
              <a:rPr lang="en-US" dirty="0" err="1" smtClean="0"/>
              <a:t>undulators</a:t>
            </a:r>
            <a:r>
              <a:rPr lang="en-US" dirty="0" smtClean="0"/>
              <a:t>) </a:t>
            </a:r>
          </a:p>
          <a:p>
            <a:pPr marL="798513" lvl="2" indent="-334963">
              <a:spcAft>
                <a:spcPts val="300"/>
              </a:spcAft>
              <a:buClr>
                <a:schemeClr val="tx1"/>
              </a:buClr>
              <a:buSzTx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Preservation of low emittances from injector to the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end, alignments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Low injection energy (350-700 </a:t>
            </a:r>
            <a:r>
              <a:rPr lang="en-US" dirty="0" err="1" smtClean="0"/>
              <a:t>keV</a:t>
            </a:r>
            <a:r>
              <a:rPr lang="en-US" dirty="0" smtClean="0"/>
              <a:t>)</a:t>
            </a:r>
          </a:p>
          <a:p>
            <a:pPr lvl="1" indent="0">
              <a:buNone/>
            </a:pPr>
            <a:r>
              <a:rPr lang="en-US" dirty="0" smtClean="0"/>
              <a:t>-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Sensitivity to misalignments/errors/field imperfections/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</a:rPr>
              <a:t>SCRF </a:t>
            </a:r>
            <a:r>
              <a:rPr lang="en-US" b="1" dirty="0" err="1" smtClean="0">
                <a:solidFill>
                  <a:srgbClr val="0000CC"/>
                </a:solidFill>
              </a:rPr>
              <a:t>LInac</a:t>
            </a:r>
            <a:r>
              <a:rPr lang="en-US" b="1" dirty="0" smtClean="0">
                <a:solidFill>
                  <a:srgbClr val="0000CC"/>
                </a:solidFill>
              </a:rPr>
              <a:t> is based on XFEL/ILC technology, but utilize 100% duty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CC"/>
                </a:solidFill>
              </a:rPr>
              <a:t>Some studies/experience  on extension of this technology to high rep. rate or </a:t>
            </a:r>
            <a:r>
              <a:rPr lang="en-US" b="1" dirty="0" err="1" smtClean="0">
                <a:solidFill>
                  <a:srgbClr val="0000CC"/>
                </a:solidFill>
              </a:rPr>
              <a:t>cw</a:t>
            </a:r>
            <a:r>
              <a:rPr lang="en-US" b="1" dirty="0" smtClean="0">
                <a:solidFill>
                  <a:srgbClr val="0000CC"/>
                </a:solidFill>
              </a:rPr>
              <a:t> are at HZB/BESSY, Cornell,  JLAB and DESY</a:t>
            </a:r>
            <a:endParaRPr 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Fundamental Power Coupler (FPC)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3230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XFEL </a:t>
            </a:r>
            <a:r>
              <a:rPr lang="en-US" sz="2400" dirty="0" smtClean="0"/>
              <a:t>coupler </a:t>
            </a:r>
            <a:r>
              <a:rPr lang="en-US" sz="2400" dirty="0" smtClean="0"/>
              <a:t>is not satisfy LCLS-II requirements</a:t>
            </a:r>
          </a:p>
          <a:p>
            <a:pPr lvl="1"/>
            <a:r>
              <a:rPr lang="en-US" sz="2000" i="1" dirty="0" smtClean="0"/>
              <a:t>Tuning range (1.e6-1.e7) not cover </a:t>
            </a:r>
            <a:r>
              <a:rPr lang="en-US" sz="2000" i="1" dirty="0"/>
              <a:t>LCLS-II </a:t>
            </a:r>
            <a:r>
              <a:rPr lang="en-US" sz="2000" i="1" dirty="0" err="1" smtClean="0"/>
              <a:t>reqs</a:t>
            </a:r>
            <a:r>
              <a:rPr lang="en-US" sz="2000" i="1" dirty="0" smtClean="0"/>
              <a:t>:  4.e7</a:t>
            </a:r>
            <a:endParaRPr lang="en-US" sz="2000" i="1" dirty="0" smtClean="0"/>
          </a:p>
          <a:p>
            <a:pPr lvl="1"/>
            <a:r>
              <a:rPr lang="en-US" sz="2000" i="1" dirty="0" smtClean="0"/>
              <a:t>Average power limited by ~3kW</a:t>
            </a:r>
            <a:endParaRPr lang="en-US" sz="2000" i="1" dirty="0" smtClean="0"/>
          </a:p>
          <a:p>
            <a:r>
              <a:rPr lang="en-US" sz="2400" dirty="0" smtClean="0"/>
              <a:t>For LCLS-II two modifications done:</a:t>
            </a:r>
          </a:p>
          <a:p>
            <a:pPr lvl="1"/>
            <a:r>
              <a:rPr lang="en-US" sz="2000" i="1" dirty="0"/>
              <a:t>Cut antenna </a:t>
            </a:r>
            <a:r>
              <a:rPr lang="en-US" sz="2000" i="1" dirty="0" smtClean="0"/>
              <a:t>8.5 mm </a:t>
            </a:r>
            <a:r>
              <a:rPr lang="en-US" sz="2000" i="1" dirty="0"/>
              <a:t>to increase </a:t>
            </a:r>
            <a:r>
              <a:rPr lang="en-US" sz="2000" i="1" dirty="0" err="1"/>
              <a:t>Q</a:t>
            </a:r>
            <a:r>
              <a:rPr lang="en-US" sz="2000" i="1" baseline="-25000" dirty="0" err="1"/>
              <a:t>ext</a:t>
            </a:r>
            <a:r>
              <a:rPr lang="en-US" sz="2000" i="1" baseline="-25000" dirty="0"/>
              <a:t> </a:t>
            </a:r>
            <a:r>
              <a:rPr lang="en-US" sz="2000" i="1" dirty="0"/>
              <a:t>= 1.e7-1.e8 </a:t>
            </a:r>
            <a:r>
              <a:rPr lang="en-US" sz="2000" i="1" dirty="0" smtClean="0"/>
              <a:t>Increase </a:t>
            </a:r>
            <a:r>
              <a:rPr lang="en-US" sz="2000" i="1" dirty="0"/>
              <a:t>Cu plating of internal inner conductor of warm section from 30 to 100</a:t>
            </a:r>
            <a:r>
              <a:rPr lang="el-GR" sz="2000" i="1" dirty="0"/>
              <a:t> μ</a:t>
            </a:r>
            <a:r>
              <a:rPr lang="en-US" sz="2000" i="1" dirty="0"/>
              <a:t>m to eliminate overheating. (power limit </a:t>
            </a:r>
            <a:r>
              <a:rPr lang="en-US" sz="2000" i="1" dirty="0" smtClean="0"/>
              <a:t>~6kW </a:t>
            </a:r>
            <a:r>
              <a:rPr lang="en-US" sz="2000" i="1" dirty="0"/>
              <a:t>at full reflection)</a:t>
            </a:r>
          </a:p>
          <a:p>
            <a:r>
              <a:rPr lang="en-US" sz="2400" dirty="0" smtClean="0">
                <a:solidFill>
                  <a:srgbClr val="000099"/>
                </a:solidFill>
              </a:rPr>
              <a:t>MARIE </a:t>
            </a:r>
            <a:r>
              <a:rPr lang="en-US" sz="2400" dirty="0" err="1" smtClean="0">
                <a:solidFill>
                  <a:srgbClr val="000099"/>
                </a:solidFill>
              </a:rPr>
              <a:t>reqs</a:t>
            </a:r>
            <a:r>
              <a:rPr lang="en-US" sz="2400" dirty="0" smtClean="0">
                <a:solidFill>
                  <a:srgbClr val="000099"/>
                </a:solidFill>
              </a:rPr>
              <a:t>:  P</a:t>
            </a:r>
            <a:r>
              <a:rPr lang="en-US" sz="2400" baseline="-25000" dirty="0" smtClean="0">
                <a:solidFill>
                  <a:srgbClr val="000099"/>
                </a:solidFill>
              </a:rPr>
              <a:t>av</a:t>
            </a:r>
            <a:r>
              <a:rPr lang="en-US" sz="2400" dirty="0" smtClean="0">
                <a:solidFill>
                  <a:srgbClr val="000099"/>
                </a:solidFill>
              </a:rPr>
              <a:t>~170kW x 5.7 %  ~10kW </a:t>
            </a:r>
            <a:r>
              <a:rPr lang="en-US" sz="2400" dirty="0" smtClean="0">
                <a:solidFill>
                  <a:srgbClr val="000099"/>
                </a:solidFill>
                <a:sym typeface="Wingdings" panose="05000000000000000000" pitchFamily="2" charset="2"/>
              </a:rPr>
              <a:t> air cooled FPC (HZB)</a:t>
            </a:r>
            <a:endParaRPr lang="en-US" sz="2400" dirty="0" smtClean="0">
              <a:solidFill>
                <a:srgbClr val="000099"/>
              </a:solidFill>
            </a:endParaRP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38600"/>
            <a:ext cx="6858000" cy="2598893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500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8418"/>
            <a:ext cx="6019800" cy="53217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2602BE"/>
                </a:solidFill>
              </a:rPr>
              <a:t>FPC test in HTS (DV)</a:t>
            </a:r>
            <a:endParaRPr lang="en-US" sz="3600" b="1" dirty="0">
              <a:solidFill>
                <a:srgbClr val="2602B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5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" y="906540"/>
            <a:ext cx="6284119" cy="18780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49176" y="41763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09259"/>
            <a:ext cx="5478463" cy="215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81" y="3200400"/>
            <a:ext cx="3375819" cy="284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481" y="129061"/>
            <a:ext cx="2601759" cy="25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5000912"/>
            <a:ext cx="5551488" cy="17916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39712" y="862046"/>
            <a:ext cx="294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AES028:  4kW, cav. on resonance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81200" y="500633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5K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1771" y="496964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6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00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1.3GHz HOM couplers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5892"/>
            <a:ext cx="7848600" cy="2514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Major Issues: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MP free design, but few narrow bands at 1-2 MV/m and 33-34 MV/m; increased probability at 8-10 MV/m (soft MP).</a:t>
            </a:r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Need good cleaning and  HPR to eliminate contaminations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Antenna heating from accelerating field </a:t>
            </a:r>
            <a:r>
              <a:rPr lang="en-US" sz="2200" dirty="0" smtClean="0">
                <a:sym typeface="Wingdings" panose="05000000000000000000" pitchFamily="2" charset="2"/>
              </a:rPr>
              <a:t> improved in XFEL feedthrough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200" dirty="0" smtClean="0"/>
              <a:t>Power leakage from fundamental mode </a:t>
            </a:r>
            <a:r>
              <a:rPr lang="en-US" sz="2200" dirty="0"/>
              <a:t>(tuning notch </a:t>
            </a:r>
            <a:r>
              <a:rPr lang="en-US" sz="2200" dirty="0" smtClean="0"/>
              <a:t>filter)</a:t>
            </a:r>
          </a:p>
          <a:p>
            <a:pPr lvl="2"/>
            <a:r>
              <a:rPr lang="en-US" sz="2000" i="1" dirty="0">
                <a:solidFill>
                  <a:srgbClr val="2602BE"/>
                </a:solidFill>
              </a:rPr>
              <a:t>LCLS-II &lt; 1W;   XFEL: some cavities have ~</a:t>
            </a:r>
            <a:r>
              <a:rPr lang="en-US" sz="2000" i="1" dirty="0" smtClean="0">
                <a:solidFill>
                  <a:srgbClr val="2602BE"/>
                </a:solidFill>
              </a:rPr>
              <a:t>10 W (24MV/m)</a:t>
            </a:r>
            <a:endParaRPr lang="en-US" sz="2000" i="1" dirty="0">
              <a:solidFill>
                <a:srgbClr val="2602BE"/>
              </a:solidFill>
            </a:endParaRPr>
          </a:p>
          <a:p>
            <a:pPr lvl="1"/>
            <a:r>
              <a:rPr lang="en-US" sz="2000" dirty="0" smtClean="0"/>
              <a:t>HOM power from beam</a:t>
            </a:r>
          </a:p>
          <a:p>
            <a:pPr lvl="1"/>
            <a:r>
              <a:rPr lang="en-US" sz="2000" dirty="0" smtClean="0"/>
              <a:t>Total HOM power is limited by cable heat:  LCLS-II &lt;10 W;   ILC ~ 3-4 W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1"/>
            <a:ext cx="7848600" cy="2590799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514600"/>
            <a:ext cx="2086982" cy="135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4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HOM</a:t>
            </a:r>
            <a:r>
              <a:rPr lang="en-US" dirty="0" smtClean="0"/>
              <a:t> measurements at HTS (DV)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30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Cavity AES021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LCWS'15, Tsukuba, 04/2015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Nikolay Solyak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9F34-7CC1-49DA-9353-D69CD97B236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64493"/>
            <a:ext cx="8001000" cy="3703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5492108"/>
            <a:ext cx="870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properly tuned HOM coupler, power leakage from fundamental mode well below 0.5W (max measured ~ 0.3W).  Good thermal connection to 2K helium pipe is 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6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58" y="3297247"/>
            <a:ext cx="3243738" cy="23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02066"/>
            <a:ext cx="7104534" cy="685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Dark Current and radiation </a:t>
            </a:r>
            <a:br>
              <a:rPr lang="en-US" sz="2800" dirty="0" smtClean="0"/>
            </a:br>
            <a:r>
              <a:rPr lang="en-US" sz="2800" dirty="0" smtClean="0"/>
              <a:t>in ILC and LCLS-II </a:t>
            </a:r>
            <a:r>
              <a:rPr lang="en-US" sz="2800" dirty="0" err="1" smtClean="0"/>
              <a:t>linac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84762"/>
            <a:ext cx="8686800" cy="1668912"/>
          </a:xfrm>
        </p:spPr>
        <p:txBody>
          <a:bodyPr/>
          <a:lstStyle/>
          <a:p>
            <a:r>
              <a:rPr lang="en-US" sz="1800" dirty="0" smtClean="0">
                <a:latin typeface="Calibri" panose="020F0502020204030204" pitchFamily="34" charset="0"/>
              </a:rPr>
              <a:t>Halo particle and Dark current in </a:t>
            </a:r>
            <a:r>
              <a:rPr lang="en-US" sz="1800" dirty="0" smtClean="0">
                <a:latin typeface="Calibri" panose="020F0502020204030204" pitchFamily="34" charset="0"/>
              </a:rPr>
              <a:t>ILC Main </a:t>
            </a:r>
            <a:r>
              <a:rPr lang="en-US" sz="1800" dirty="0" err="1" smtClean="0">
                <a:latin typeface="Calibri" panose="020F0502020204030204" pitchFamily="34" charset="0"/>
              </a:rPr>
              <a:t>Linac</a:t>
            </a:r>
            <a:r>
              <a:rPr lang="en-US" sz="1800" dirty="0" smtClean="0">
                <a:latin typeface="Calibri" panose="020F0502020204030204" pitchFamily="34" charset="0"/>
              </a:rPr>
              <a:t> produce radiation, which affect:</a:t>
            </a:r>
          </a:p>
          <a:p>
            <a:pPr lvl="1"/>
            <a:r>
              <a:rPr lang="en-US" sz="1800" dirty="0" err="1" smtClean="0">
                <a:latin typeface="Calibri" panose="020F0502020204030204" pitchFamily="34" charset="0"/>
              </a:rPr>
              <a:t>Beamline</a:t>
            </a:r>
            <a:r>
              <a:rPr lang="en-US" sz="1800" dirty="0" smtClean="0">
                <a:latin typeface="Calibri" panose="020F0502020204030204" pitchFamily="34" charset="0"/>
              </a:rPr>
              <a:t> components and cables inside of CM 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electronics outside of CM in Main </a:t>
            </a:r>
            <a:r>
              <a:rPr lang="en-US" sz="1800" dirty="0" err="1" smtClean="0">
                <a:latin typeface="Calibri" panose="020F0502020204030204" pitchFamily="34" charset="0"/>
              </a:rPr>
              <a:t>Linac</a:t>
            </a:r>
            <a:r>
              <a:rPr lang="en-US" sz="1800" dirty="0" smtClean="0">
                <a:latin typeface="Calibri" panose="020F0502020204030204" pitchFamily="34" charset="0"/>
              </a:rPr>
              <a:t> section of tunnel</a:t>
            </a:r>
          </a:p>
          <a:p>
            <a:pPr lvl="1"/>
            <a:r>
              <a:rPr lang="en-US" sz="1800" dirty="0" smtClean="0">
                <a:latin typeface="Calibri" panose="020F0502020204030204" pitchFamily="34" charset="0"/>
              </a:rPr>
              <a:t>Electronics and personnel </a:t>
            </a:r>
            <a:r>
              <a:rPr lang="en-US" sz="1800" dirty="0" smtClean="0">
                <a:latin typeface="Calibri" panose="020F0502020204030204" pitchFamily="34" charset="0"/>
              </a:rPr>
              <a:t>in </a:t>
            </a:r>
            <a:r>
              <a:rPr lang="en-US" sz="1800" dirty="0" smtClean="0">
                <a:latin typeface="Calibri" panose="020F0502020204030204" pitchFamily="34" charset="0"/>
              </a:rPr>
              <a:t>service </a:t>
            </a:r>
            <a:r>
              <a:rPr lang="en-US" sz="1800" dirty="0" smtClean="0">
                <a:latin typeface="Calibri" panose="020F0502020204030204" pitchFamily="34" charset="0"/>
              </a:rPr>
              <a:t>tunnel </a:t>
            </a:r>
            <a:endParaRPr lang="en-US" sz="1800" dirty="0" smtClean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en-US" b="1" smtClean="0">
                <a:solidFill>
                  <a:srgbClr val="000000"/>
                </a:solidFill>
                <a:latin typeface="Arial"/>
              </a:rPr>
              <a:t>LCWS'15, Tsukuba, 04/2015</a:t>
            </a:r>
            <a:endParaRPr lang="en-US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smtClean="0"/>
              <a:t>Nikolay Solyak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C64E1E01-CFF9-374C-90C0-378C39CD55E6}" type="slidenum">
              <a:rPr lang="en-US" smtClean="0">
                <a:solidFill>
                  <a:srgbClr val="000000"/>
                </a:solidFill>
                <a:latin typeface="Arial"/>
                <a:ea typeface="Arial Unicode MS"/>
                <a:cs typeface="Arial Unicode MS"/>
              </a:rPr>
              <a:pPr defTabSz="457200"/>
              <a:t>8</a:t>
            </a:fld>
            <a:endParaRPr lang="en-US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5943600" y="4572334"/>
            <a:ext cx="1280894" cy="8301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743199" y="5411407"/>
            <a:ext cx="388922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Thickness of wall (1.5-3.5m) separating service and operational facility is determined by max beam losses in tunnel </a:t>
            </a:r>
            <a:endParaRPr lang="en-US" sz="16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12148"/>
            <a:ext cx="720080" cy="74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81800" y="5549906"/>
            <a:ext cx="19991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>
                <a:latin typeface="Calibri" panose="020F0502020204030204" pitchFamily="34" charset="0"/>
              </a:rPr>
              <a:t>Cross section </a:t>
            </a:r>
            <a:r>
              <a:rPr lang="en-US" sz="1600" dirty="0" smtClean="0">
                <a:latin typeface="Calibri" panose="020F0502020204030204" pitchFamily="34" charset="0"/>
              </a:rPr>
              <a:t>of </a:t>
            </a:r>
            <a:r>
              <a:rPr lang="en-US" sz="1600" dirty="0" err="1">
                <a:latin typeface="Calibri" panose="020F0502020204030204" pitchFamily="34" charset="0"/>
              </a:rPr>
              <a:t>Kamaboko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tunnel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828787"/>
            <a:ext cx="432991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0"/>
              </a:spcBef>
              <a:spcAft>
                <a:spcPts val="1000"/>
              </a:spcAft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ILC DC model: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FN model with </a:t>
            </a:r>
            <a:r>
              <a:rPr lang="el-GR" dirty="0" smtClean="0">
                <a:latin typeface="Calibri" panose="020F0502020204030204" pitchFamily="34" charset="0"/>
              </a:rPr>
              <a:t>β</a:t>
            </a:r>
            <a:r>
              <a:rPr lang="en-US" dirty="0" smtClean="0">
                <a:latin typeface="Calibri" panose="020F0502020204030204" pitchFamily="34" charset="0"/>
              </a:rPr>
              <a:t>=100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Cav2cav distance 5.75 </a:t>
            </a:r>
            <a:r>
              <a:rPr lang="el-GR" dirty="0">
                <a:latin typeface="Calibri" panose="020F0502020204030204" pitchFamily="34" charset="0"/>
              </a:rPr>
              <a:t>λ</a:t>
            </a:r>
            <a:r>
              <a:rPr lang="en-US" dirty="0">
                <a:latin typeface="Calibri" panose="020F0502020204030204" pitchFamily="34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DC acceleration </a:t>
            </a:r>
            <a:r>
              <a:rPr lang="en-US" dirty="0">
                <a:latin typeface="Calibri" panose="020F0502020204030204" pitchFamily="34" charset="0"/>
                <a:sym typeface="Wingdings" panose="05000000000000000000" pitchFamily="2" charset="2"/>
              </a:rPr>
              <a:t>only in one direction. </a:t>
            </a:r>
            <a:endParaRPr lang="en-US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Uniform distribution of DC  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50nA/cavity  (LCLS-II:  1-10 </a:t>
            </a:r>
            <a:r>
              <a:rPr lang="en-US" dirty="0" err="1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nA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/cavity)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2187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Trajectories.png"/>
          <p:cNvPicPr/>
          <p:nvPr/>
        </p:nvPicPr>
        <p:blipFill>
          <a:blip r:embed="rId2">
            <a:extLst/>
          </a:blip>
          <a:srcRect l="3970" t="8072" r="8530" b="4063"/>
          <a:stretch>
            <a:fillRect/>
          </a:stretch>
        </p:blipFill>
        <p:spPr>
          <a:xfrm>
            <a:off x="103083" y="1142574"/>
            <a:ext cx="6879971" cy="1439896"/>
          </a:xfrm>
          <a:prstGeom prst="rect">
            <a:avLst/>
          </a:prstGeom>
          <a:ln w="254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705600" cy="685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700" dirty="0">
                <a:solidFill>
                  <a:srgbClr val="5269D3"/>
                </a:solidFill>
                <a:effectLst>
                  <a:outerShdw blurRad="38100" dist="12065" dir="5400000" rotWithShape="0">
                    <a:srgbClr val="000000">
                      <a:alpha val="50000"/>
                    </a:srgbClr>
                  </a:outerShdw>
                </a:effectLst>
              </a:rPr>
              <a:t>Trajectories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>
              <a:t>9</a:t>
            </a:fld>
            <a:endParaRPr/>
          </a:p>
        </p:txBody>
      </p:sp>
      <p:pic>
        <p:nvPicPr>
          <p:cNvPr id="6" name="Emitters.png"/>
          <p:cNvPicPr/>
          <p:nvPr/>
        </p:nvPicPr>
        <p:blipFill>
          <a:blip r:embed="rId3">
            <a:extLst/>
          </a:blip>
          <a:srcRect l="529" t="7837" r="8902"/>
          <a:stretch>
            <a:fillRect/>
          </a:stretch>
        </p:blipFill>
        <p:spPr>
          <a:xfrm>
            <a:off x="0" y="4130251"/>
            <a:ext cx="6705600" cy="128393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5"/>
          <p:cNvSpPr txBox="1">
            <a:spLocks/>
          </p:cNvSpPr>
          <p:nvPr/>
        </p:nvSpPr>
        <p:spPr>
          <a:xfrm>
            <a:off x="914400" y="5537692"/>
            <a:ext cx="5484040" cy="533400"/>
          </a:xfrm>
          <a:prstGeom prst="rect">
            <a:avLst/>
          </a:prstGeom>
          <a:solidFill>
            <a:schemeClr val="bg1"/>
          </a:solidFill>
          <a:ln w="12700">
            <a:solidFill>
              <a:srgbClr val="2602BE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8996" indent="-223234" algn="l" defTabSz="914400" rtl="0" eaLnBrk="1" latinLnBrk="0" hangingPunct="1">
              <a:spcBef>
                <a:spcPct val="20000"/>
              </a:spcBef>
              <a:buFont typeface="Lucida Grande"/>
              <a:buChar char="‣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24" indent="-223234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4759" indent="-133941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7287" indent="-133941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>
              <a:lnSpc>
                <a:spcPts val="1600"/>
              </a:lnSpc>
              <a:buNone/>
              <a:defRPr sz="1800"/>
            </a:pPr>
            <a:r>
              <a:rPr lang="en-US" sz="1600" dirty="0" smtClean="0">
                <a:latin typeface="Calibri" panose="020F0502020204030204" pitchFamily="34" charset="0"/>
              </a:rPr>
              <a:t>100k emitters random in phase and location with weight &gt; 0.01</a:t>
            </a:r>
          </a:p>
          <a:p>
            <a:pPr marL="1588" lvl="1" indent="0">
              <a:lnSpc>
                <a:spcPts val="1600"/>
              </a:lnSpc>
              <a:buNone/>
              <a:defRPr sz="1800"/>
            </a:pPr>
            <a:r>
              <a:rPr lang="en-US" sz="1600" dirty="0" smtClean="0">
                <a:latin typeface="Calibri" panose="020F0502020204030204" pitchFamily="34" charset="0"/>
              </a:rPr>
              <a:t>green - lost in cavity, red - exit to the right, blue - exit to the left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8" name="Tracks1iris-7mm.png"/>
          <p:cNvPicPr/>
          <p:nvPr/>
        </p:nvPicPr>
        <p:blipFill>
          <a:blip r:embed="rId4">
            <a:extLst/>
          </a:blip>
          <a:srcRect l="3996" t="8709" r="8841" b="4678"/>
          <a:stretch>
            <a:fillRect/>
          </a:stretch>
        </p:blipFill>
        <p:spPr>
          <a:xfrm>
            <a:off x="120016" y="2552893"/>
            <a:ext cx="6863038" cy="144967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" name="Table 42"/>
          <p:cNvGraphicFramePr/>
          <p:nvPr>
            <p:extLst>
              <p:ext uri="{D42A27DB-BD31-4B8C-83A1-F6EECF244321}">
                <p14:modId xmlns:p14="http://schemas.microsoft.com/office/powerpoint/2010/main" val="3505908605"/>
              </p:ext>
            </p:extLst>
          </p:nvPr>
        </p:nvGraphicFramePr>
        <p:xfrm>
          <a:off x="6629400" y="2311866"/>
          <a:ext cx="2211747" cy="204029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09825"/>
                <a:gridCol w="701922"/>
              </a:tblGrid>
              <a:tr h="485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 sz="20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r>
                        <a:rPr lang="en-US" sz="1800" b="0" dirty="0" smtClean="0">
                          <a:solidFill>
                            <a:srgbClr val="2602BE"/>
                          </a:solidFill>
                          <a:latin typeface="Calibri" panose="020F0502020204030204" pitchFamily="34" charset="0"/>
                        </a:rPr>
                        <a:t>100 k trajectories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Sum of </a:t>
                      </a:r>
                      <a:r>
                        <a:rPr sz="1800" dirty="0" smtClean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FN</a:t>
                      </a:r>
                      <a:r>
                        <a:rPr lang="en-US" sz="1800" baseline="0" dirty="0" smtClean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endParaRPr sz="1800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37684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Absorbed in cavity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92.2 %</a:t>
                      </a:r>
                      <a:endParaRPr sz="1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30547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Exit to the left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3.78 %</a:t>
                      </a:r>
                      <a:endParaRPr sz="1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30547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 dirty="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Exit to the right</a:t>
                      </a:r>
                      <a:endParaRPr sz="1600" dirty="0">
                        <a:solidFill>
                          <a:srgbClr val="FFFFFF"/>
                        </a:solidFill>
                        <a:effectLst>
                          <a:outerShdw blurRad="25400" dist="25400" dir="5400000" rotWithShape="0">
                            <a:srgbClr val="000000">
                              <a:alpha val="60000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ctr" defTabSz="914400">
                        <a:tabLst>
                          <a:tab pos="914400" algn="l"/>
                        </a:tabLs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3.99 %</a:t>
                      </a:r>
                      <a:endParaRPr sz="18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46333" y="454548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600" dirty="0" smtClean="0"/>
              <a:t>In ILC  - DC accelerated upstream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600" dirty="0" smtClean="0"/>
              <a:t>LCLS-II  both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9972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c-standard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7428</TotalTime>
  <Words>1456</Words>
  <Application>Microsoft Office PowerPoint</Application>
  <PresentationFormat>On-screen Show (4:3)</PresentationFormat>
  <Paragraphs>270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Arial Unicode MS</vt:lpstr>
      <vt:lpstr>Arial</vt:lpstr>
      <vt:lpstr>Calibri</vt:lpstr>
      <vt:lpstr>Cambria Math</vt:lpstr>
      <vt:lpstr>Courier New</vt:lpstr>
      <vt:lpstr>Liberation Sans</vt:lpstr>
      <vt:lpstr>Lohit Devanagari</vt:lpstr>
      <vt:lpstr>Lucida Grande</vt:lpstr>
      <vt:lpstr>StarSymbol</vt:lpstr>
      <vt:lpstr>Symbol</vt:lpstr>
      <vt:lpstr>Times New Roman</vt:lpstr>
      <vt:lpstr>WenQuanYi Micro Hei</vt:lpstr>
      <vt:lpstr>Wingdings</vt:lpstr>
      <vt:lpstr>ilc-standard</vt:lpstr>
      <vt:lpstr>Office Theme</vt:lpstr>
      <vt:lpstr>ILC/LCLS-II experience, Power couplers and HOM couplers, Dark Current and Radiation 3.9 GHz system </vt:lpstr>
      <vt:lpstr>PowerPoint Presentation</vt:lpstr>
      <vt:lpstr>Major challenges of the LCLS-II </vt:lpstr>
      <vt:lpstr>Fundamental Power Coupler (FPC)</vt:lpstr>
      <vt:lpstr>FPC test in HTS (DV)</vt:lpstr>
      <vt:lpstr>1.3GHz HOM couplers</vt:lpstr>
      <vt:lpstr>HOM measurements at HTS (DV)</vt:lpstr>
      <vt:lpstr>Dark Current and radiation  in ILC and LCLS-II linac </vt:lpstr>
      <vt:lpstr>Trajectories</vt:lpstr>
      <vt:lpstr>Particles leaving cavity(4%+4%) </vt:lpstr>
      <vt:lpstr>Losses in 3 CM’s (between  nearest quads)</vt:lpstr>
      <vt:lpstr>Dose after quad (250GeV): mSv/h</vt:lpstr>
      <vt:lpstr>Radiation dose vs. concrete wall thickness</vt:lpstr>
      <vt:lpstr>LCLS-II: Effect of quad settings on radiation dose</vt:lpstr>
      <vt:lpstr>LCLS-II: 3.9 GHz system design </vt:lpstr>
      <vt:lpstr>FLASH - ACC39 performance</vt:lpstr>
      <vt:lpstr>PowerPoint Presentation</vt:lpstr>
      <vt:lpstr>4.8</vt:lpstr>
      <vt:lpstr>LCLS-II 3.9GHz Cryomodule</vt:lpstr>
      <vt:lpstr>PowerPoint Presentation</vt:lpstr>
      <vt:lpstr>Main Coupler Design</vt:lpstr>
      <vt:lpstr>PowerPoint Presentation</vt:lpstr>
      <vt:lpstr>Conclusion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Current in ILC Main Linac</dc:title>
  <dc:creator>Nikolay A. Solyak</dc:creator>
  <cp:lastModifiedBy>Nikolay A. Solyak x8841 12664N</cp:lastModifiedBy>
  <cp:revision>170</cp:revision>
  <cp:lastPrinted>2015-04-16T15:36:34Z</cp:lastPrinted>
  <dcterms:created xsi:type="dcterms:W3CDTF">2015-04-08T05:45:35Z</dcterms:created>
  <dcterms:modified xsi:type="dcterms:W3CDTF">2016-03-09T15:04:58Z</dcterms:modified>
</cp:coreProperties>
</file>