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16" r:id="rId7"/>
    <p:sldMasterId id="2147483728" r:id="rId8"/>
  </p:sldMasterIdLst>
  <p:notesMasterIdLst>
    <p:notesMasterId r:id="rId27"/>
  </p:notesMasterIdLst>
  <p:sldIdLst>
    <p:sldId id="256" r:id="rId9"/>
    <p:sldId id="257" r:id="rId10"/>
    <p:sldId id="258" r:id="rId11"/>
    <p:sldId id="276" r:id="rId12"/>
    <p:sldId id="277" r:id="rId13"/>
    <p:sldId id="279" r:id="rId14"/>
    <p:sldId id="262" r:id="rId15"/>
    <p:sldId id="267" r:id="rId16"/>
    <p:sldId id="264" r:id="rId17"/>
    <p:sldId id="263" r:id="rId18"/>
    <p:sldId id="280" r:id="rId19"/>
    <p:sldId id="265" r:id="rId20"/>
    <p:sldId id="283" r:id="rId21"/>
    <p:sldId id="269" r:id="rId22"/>
    <p:sldId id="271" r:id="rId23"/>
    <p:sldId id="273" r:id="rId24"/>
    <p:sldId id="274" r:id="rId25"/>
    <p:sldId id="28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7" d="100"/>
          <a:sy n="87" d="100"/>
        </p:scale>
        <p:origin x="1194" y="7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9399F-D9F9-4640-B8A5-571E7664721A}" type="datetimeFigureOut">
              <a:rPr lang="en-US" smtClean="0"/>
              <a:t>3/8/2016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6D1A6-C1E3-49CC-972D-4D7394BB3969}" type="slidenum">
              <a:rPr lang="en-US" smtClean="0"/>
              <a:t>‹#›</a:t>
            </a:fld>
            <a:endParaRPr lang="en-US"/>
          </a:p>
        </p:txBody>
      </p:sp>
    </p:spTree>
    <p:extLst>
      <p:ext uri="{BB962C8B-B14F-4D97-AF65-F5344CB8AC3E}">
        <p14:creationId xmlns:p14="http://schemas.microsoft.com/office/powerpoint/2010/main" val="923103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61151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58B56C-263E-4788-83BC-09CB7E8C464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629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BAD70-E5D5-40BF-9751-3CC85000C8F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79627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3853574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267756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109247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021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9832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3569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3968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8497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1230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309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1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839985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516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74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1297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3229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534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9670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493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432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4681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923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4233052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1607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89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368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716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6343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7814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2894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07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425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366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1402678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1909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1579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2872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5355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609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912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391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322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194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1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3199703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344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58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249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062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848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AF7437-F36D-45D0-BC95-0898AF83C11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4FAF4-3BB0-447F-973D-9D11ED40CF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559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8370098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Prototype Cryomodule FDR, 21 - 22  January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91572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Prototype Cryomodule FDR, 21 - 22  January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4581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Prototype Cryomodule FDR, 21 - 22  January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8622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699676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Prototype Cryomodule FDR, 21 - 22  January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21666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Prototype Cryomodule FDR, 21 - 22  January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5990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7293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6604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8361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2627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689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3633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5263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26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1215346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6567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4623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519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3C6B2-B025-413E-B11C-E11BCA044E5A}"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2E90E5-8C2D-412E-B5F4-8772778D15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9455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26490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2511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952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7370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585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628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2241641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8116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28182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3106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7331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00D27-D0C5-4BBA-BD3A-584E9199FCB4}" type="datetimeFigureOut">
              <a:rPr lang="en-US" smtClean="0">
                <a:solidFill>
                  <a:prstClr val="black">
                    <a:tint val="75000"/>
                  </a:prstClr>
                </a:solidFill>
              </a:rPr>
              <a:pPr/>
              <a:t>3/8/2016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26F459-B503-446E-B648-5EAF438194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2206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6F812-D3CD-7045-AE72-C71FF563806B}" type="datetimeFigureOut">
              <a:rPr lang="en-US" smtClean="0"/>
              <a:t>3/8/2016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091F3E-49CE-244B-8D3A-C015FF71EFA8}" type="slidenum">
              <a:rPr lang="en-US" smtClean="0"/>
              <a:t>‹#›</a:t>
            </a:fld>
            <a:endParaRPr lang="en-US" dirty="0"/>
          </a:p>
        </p:txBody>
      </p:sp>
    </p:spTree>
    <p:extLst>
      <p:ext uri="{BB962C8B-B14F-4D97-AF65-F5344CB8AC3E}">
        <p14:creationId xmlns:p14="http://schemas.microsoft.com/office/powerpoint/2010/main" val="1378820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6F812-D3CD-7045-AE72-C71FF563806B}" type="datetimeFigureOut">
              <a:rPr lang="en-US" smtClean="0"/>
              <a:t>3/8/2016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91F3E-49CE-244B-8D3A-C015FF71EFA8}" type="slidenum">
              <a:rPr lang="en-US" smtClean="0"/>
              <a:t>‹#›</a:t>
            </a:fld>
            <a:endParaRPr lang="en-US" dirty="0"/>
          </a:p>
        </p:txBody>
      </p:sp>
    </p:spTree>
    <p:extLst>
      <p:ext uri="{BB962C8B-B14F-4D97-AF65-F5344CB8AC3E}">
        <p14:creationId xmlns:p14="http://schemas.microsoft.com/office/powerpoint/2010/main" val="4236489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5E3C6B2-B025-413E-B11C-E11BCA044E5A}" type="datetimeFigureOut">
              <a:rPr lang="en-US" smtClean="0">
                <a:solidFill>
                  <a:prstClr val="black">
                    <a:tint val="75000"/>
                  </a:prstClr>
                </a:solidFill>
              </a:rPr>
              <a:pPr defTabSz="914400"/>
              <a:t>3/8/2016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C2E90E5-8C2D-412E-B5F4-8772778D15EA}"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69297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5E3C6B2-B025-413E-B11C-E11BCA044E5A}" type="datetimeFigureOut">
              <a:rPr lang="en-US" smtClean="0">
                <a:solidFill>
                  <a:prstClr val="black">
                    <a:tint val="75000"/>
                  </a:prstClr>
                </a:solidFill>
              </a:rPr>
              <a:pPr defTabSz="914400"/>
              <a:t>3/8/2016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C2E90E5-8C2D-412E-B5F4-8772778D15EA}"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984202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5E3C6B2-B025-413E-B11C-E11BCA044E5A}" type="datetimeFigureOut">
              <a:rPr lang="en-US" smtClean="0">
                <a:solidFill>
                  <a:prstClr val="black">
                    <a:tint val="75000"/>
                  </a:prstClr>
                </a:solidFill>
              </a:rPr>
              <a:pPr defTabSz="914400"/>
              <a:t>3/8/2016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C2E90E5-8C2D-412E-B5F4-8772778D15EA}"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7459305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AAF7437-F36D-45D0-BC95-0898AF83C11E}" type="datetimeFigureOut">
              <a:rPr lang="en-US" smtClean="0">
                <a:solidFill>
                  <a:prstClr val="black">
                    <a:tint val="75000"/>
                  </a:prstClr>
                </a:solidFill>
              </a:rPr>
              <a:pPr defTabSz="914400"/>
              <a:t>3/8/2016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B4FAF4-3BB0-447F-973D-9D11ED40CFF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099873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en-US" dirty="0" smtClean="0">
                <a:solidFill>
                  <a:srgbClr val="000000"/>
                </a:solidFill>
                <a:ea typeface="ＭＳ Ｐゴシック" pitchFamily="-110" charset="-128"/>
              </a:rPr>
              <a:t>LCLS-II Prototype Cryomodule FDR, 21 - 22  January 2015</a:t>
            </a:r>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24461383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5E3C6B2-B025-413E-B11C-E11BCA044E5A}" type="datetimeFigureOut">
              <a:rPr lang="en-US" smtClean="0">
                <a:solidFill>
                  <a:prstClr val="black">
                    <a:tint val="75000"/>
                  </a:prstClr>
                </a:solidFill>
              </a:rPr>
              <a:pPr defTabSz="685800"/>
              <a:t>3/8/2016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4C2E90E5-8C2D-412E-B5F4-8772778D15EA}"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6379855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A00D27-D0C5-4BBA-BD3A-584E9199FCB4}" type="datetimeFigureOut">
              <a:rPr lang="en-US" smtClean="0">
                <a:solidFill>
                  <a:prstClr val="black">
                    <a:tint val="75000"/>
                  </a:prstClr>
                </a:solidFill>
              </a:rPr>
              <a:pPr defTabSz="685800"/>
              <a:t>3/8/2016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B26F459-B503-446E-B648-5EAF43819444}"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57104699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18" y="1442166"/>
            <a:ext cx="8497529" cy="1470025"/>
          </a:xfrm>
        </p:spPr>
        <p:txBody>
          <a:bodyPr>
            <a:normAutofit fontScale="90000"/>
          </a:bodyPr>
          <a:lstStyle/>
          <a:p>
            <a:r>
              <a:rPr lang="en-US" dirty="0" smtClean="0">
                <a:latin typeface="Arial Rounded MT Bold" panose="020F0704030504030204" pitchFamily="34" charset="0"/>
              </a:rPr>
              <a:t>SRF </a:t>
            </a:r>
            <a:r>
              <a:rPr lang="en-US" dirty="0" smtClean="0">
                <a:latin typeface="Arial Rounded MT Bold" panose="020F0704030504030204" pitchFamily="34" charset="0"/>
              </a:rPr>
              <a:t>Cavities </a:t>
            </a:r>
            <a:r>
              <a:rPr lang="en-US" dirty="0" smtClean="0">
                <a:latin typeface="Arial Rounded MT Bold" panose="020F0704030504030204" pitchFamily="34" charset="0"/>
              </a:rPr>
              <a:t>Resonance Control </a:t>
            </a:r>
            <a:br>
              <a:rPr lang="en-US" dirty="0" smtClean="0">
                <a:latin typeface="Arial Rounded MT Bold" panose="020F0704030504030204" pitchFamily="34" charset="0"/>
              </a:rPr>
            </a:br>
            <a:r>
              <a:rPr lang="en-US" sz="3100" i="1" dirty="0" smtClean="0">
                <a:latin typeface="Arial Rounded MT Bold" panose="020F0704030504030204" pitchFamily="34" charset="0"/>
              </a:rPr>
              <a:t>FNAL experience</a:t>
            </a:r>
            <a:endParaRPr lang="en-US" sz="3100" i="1" dirty="0">
              <a:latin typeface="Arial Rounded MT Bold" panose="020F0704030504030204" pitchFamily="34" charset="0"/>
            </a:endParaRPr>
          </a:p>
        </p:txBody>
      </p:sp>
      <p:sp>
        <p:nvSpPr>
          <p:cNvPr id="3" name="Subtitle 2"/>
          <p:cNvSpPr>
            <a:spLocks noGrp="1"/>
          </p:cNvSpPr>
          <p:nvPr>
            <p:ph type="subTitle" idx="1"/>
          </p:nvPr>
        </p:nvSpPr>
        <p:spPr>
          <a:xfrm>
            <a:off x="1252383" y="4107872"/>
            <a:ext cx="6400800" cy="1752600"/>
          </a:xfrm>
        </p:spPr>
        <p:txBody>
          <a:bodyPr>
            <a:normAutofit fontScale="77500" lnSpcReduction="20000"/>
          </a:bodyPr>
          <a:lstStyle/>
          <a:p>
            <a:r>
              <a:rPr lang="en-US" sz="2400" i="1" dirty="0" smtClean="0"/>
              <a:t>Presented by Yuriy Pischalnikov </a:t>
            </a:r>
          </a:p>
          <a:p>
            <a:r>
              <a:rPr lang="en-US" sz="2400" i="1" dirty="0" smtClean="0"/>
              <a:t>for Resonance Control Group</a:t>
            </a:r>
          </a:p>
          <a:p>
            <a:endParaRPr lang="en-US" sz="2400" i="1" dirty="0" smtClean="0"/>
          </a:p>
          <a:p>
            <a:r>
              <a:rPr lang="en-US" sz="2400" i="1" dirty="0" smtClean="0"/>
              <a:t>Fermilab- Los Alamos </a:t>
            </a:r>
            <a:r>
              <a:rPr lang="en-US" sz="2400" i="1" dirty="0" err="1" smtClean="0"/>
              <a:t>MaRIE</a:t>
            </a:r>
            <a:r>
              <a:rPr lang="en-US" sz="2400" i="1" dirty="0" smtClean="0"/>
              <a:t> Project Meeting</a:t>
            </a:r>
            <a:endParaRPr lang="en-US" sz="2400" i="1" dirty="0" smtClean="0"/>
          </a:p>
          <a:p>
            <a:endParaRPr lang="en-US" sz="2400" i="1" dirty="0" smtClean="0"/>
          </a:p>
          <a:p>
            <a:r>
              <a:rPr lang="en-US" sz="1800" i="1" dirty="0" smtClean="0"/>
              <a:t>March 9, 2016.</a:t>
            </a:r>
            <a:endParaRPr lang="en-US" sz="1800" i="1" dirty="0"/>
          </a:p>
        </p:txBody>
      </p:sp>
    </p:spTree>
    <p:extLst>
      <p:ext uri="{BB962C8B-B14F-4D97-AF65-F5344CB8AC3E}">
        <p14:creationId xmlns:p14="http://schemas.microsoft.com/office/powerpoint/2010/main" val="380157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6627"/>
          </a:xfrm>
        </p:spPr>
        <p:txBody>
          <a:bodyPr>
            <a:normAutofit fontScale="90000"/>
          </a:bodyPr>
          <a:lstStyle/>
          <a:p>
            <a:r>
              <a:rPr lang="en-US" dirty="0" smtClean="0">
                <a:latin typeface="Arial Rounded MT Bold" panose="020F0704030504030204" pitchFamily="34" charset="0"/>
              </a:rPr>
              <a:t>Summary (1)</a:t>
            </a:r>
            <a:endParaRPr lang="en-US" dirty="0">
              <a:latin typeface="Arial Rounded MT Bold" panose="020F0704030504030204" pitchFamily="34" charset="0"/>
            </a:endParaRPr>
          </a:p>
        </p:txBody>
      </p:sp>
      <p:sp>
        <p:nvSpPr>
          <p:cNvPr id="3" name="Content Placeholder 2"/>
          <p:cNvSpPr>
            <a:spLocks noGrp="1"/>
          </p:cNvSpPr>
          <p:nvPr>
            <p:ph idx="1"/>
          </p:nvPr>
        </p:nvSpPr>
        <p:spPr>
          <a:xfrm>
            <a:off x="220337" y="980353"/>
            <a:ext cx="8736375" cy="5519599"/>
          </a:xfrm>
        </p:spPr>
        <p:txBody>
          <a:bodyPr>
            <a:normAutofit/>
          </a:bodyPr>
          <a:lstStyle/>
          <a:p>
            <a:r>
              <a:rPr lang="en-US" sz="1900" dirty="0" smtClean="0">
                <a:latin typeface="Arial Rounded MT Bold" panose="020F0704030504030204" pitchFamily="34" charset="0"/>
              </a:rPr>
              <a:t>FNAL TD developed significant expertise to design and build SRF cavity tuners/ LCLS II tuners (1,3GHz and 3.9GHz) can serve </a:t>
            </a:r>
            <a:r>
              <a:rPr lang="en-US" sz="1900" dirty="0" err="1" smtClean="0">
                <a:latin typeface="Arial Rounded MT Bold" panose="020F0704030504030204" pitchFamily="34" charset="0"/>
              </a:rPr>
              <a:t>MaRIE</a:t>
            </a:r>
            <a:r>
              <a:rPr lang="en-US" sz="1900" dirty="0" smtClean="0">
                <a:latin typeface="Arial Rounded MT Bold" panose="020F0704030504030204" pitchFamily="34" charset="0"/>
              </a:rPr>
              <a:t> Project “as is</a:t>
            </a:r>
            <a:r>
              <a:rPr lang="en-US" sz="1900" dirty="0" smtClean="0">
                <a:latin typeface="Arial Rounded MT Bold" panose="020F0704030504030204" pitchFamily="34" charset="0"/>
              </a:rPr>
              <a:t>”…</a:t>
            </a:r>
          </a:p>
          <a:p>
            <a:endParaRPr lang="en-US" sz="1900" dirty="0" smtClean="0">
              <a:latin typeface="Arial Rounded MT Bold" panose="020F0704030504030204" pitchFamily="34" charset="0"/>
            </a:endParaRPr>
          </a:p>
          <a:p>
            <a:r>
              <a:rPr lang="en-US" sz="1900" dirty="0" smtClean="0">
                <a:latin typeface="Arial Rounded MT Bold" panose="020F0704030504030204" pitchFamily="34" charset="0"/>
              </a:rPr>
              <a:t>Significant efforts contributed to R&amp;D program for tuner reliability </a:t>
            </a:r>
            <a:endParaRPr lang="en-US" sz="1900" dirty="0" smtClean="0">
              <a:latin typeface="Arial Rounded MT Bold" panose="020F0704030504030204" pitchFamily="34" charset="0"/>
            </a:endParaRPr>
          </a:p>
          <a:p>
            <a:endParaRPr lang="en-US" sz="1900" dirty="0" smtClean="0">
              <a:latin typeface="Arial Rounded MT Bold" panose="020F0704030504030204" pitchFamily="34" charset="0"/>
            </a:endParaRPr>
          </a:p>
          <a:p>
            <a:pPr lvl="1"/>
            <a:r>
              <a:rPr lang="en-US" sz="1900" dirty="0" smtClean="0">
                <a:latin typeface="Arial Rounded MT Bold" panose="020F0704030504030204" pitchFamily="34" charset="0"/>
              </a:rPr>
              <a:t>(collaboration with engineers/ scientists  from Phytron and Physics </a:t>
            </a:r>
            <a:r>
              <a:rPr lang="en-US" sz="1900" dirty="0" err="1" smtClean="0">
                <a:latin typeface="Arial Rounded MT Bold" panose="020F0704030504030204" pitchFamily="34" charset="0"/>
              </a:rPr>
              <a:t>Instrumente</a:t>
            </a:r>
            <a:r>
              <a:rPr lang="en-US" sz="1900" dirty="0" smtClean="0">
                <a:latin typeface="Arial Rounded MT Bold" panose="020F0704030504030204" pitchFamily="34" charset="0"/>
              </a:rPr>
              <a:t> (PI) for development of reliable active components</a:t>
            </a:r>
            <a:r>
              <a:rPr lang="en-US" sz="1900" dirty="0" smtClean="0">
                <a:latin typeface="Arial Rounded MT Bold" panose="020F0704030504030204" pitchFamily="34" charset="0"/>
              </a:rPr>
              <a:t>)</a:t>
            </a:r>
          </a:p>
          <a:p>
            <a:pPr lvl="1"/>
            <a:endParaRPr lang="en-US" sz="1900" dirty="0" smtClean="0">
              <a:latin typeface="Arial Rounded MT Bold" panose="020F0704030504030204" pitchFamily="34" charset="0"/>
            </a:endParaRPr>
          </a:p>
          <a:p>
            <a:pPr lvl="1"/>
            <a:r>
              <a:rPr lang="en-US" sz="1900" dirty="0" smtClean="0">
                <a:latin typeface="Arial Rounded MT Bold" panose="020F0704030504030204" pitchFamily="34" charset="0"/>
              </a:rPr>
              <a:t>Designated program for ALT test of piezo&amp; motor at cold/insulated vacuum environment --- program can be extend to test piezo-stacks for </a:t>
            </a:r>
            <a:r>
              <a:rPr lang="en-US" sz="1900" dirty="0" err="1" smtClean="0">
                <a:latin typeface="Arial Rounded MT Bold" panose="020F0704030504030204" pitchFamily="34" charset="0"/>
              </a:rPr>
              <a:t>MaRIE</a:t>
            </a:r>
            <a:r>
              <a:rPr lang="en-US" sz="1900" dirty="0" smtClean="0">
                <a:latin typeface="Arial Rounded MT Bold" panose="020F0704030504030204" pitchFamily="34" charset="0"/>
              </a:rPr>
              <a:t> Project </a:t>
            </a:r>
            <a:r>
              <a:rPr lang="en-US" sz="1900" dirty="0" smtClean="0">
                <a:latin typeface="Arial Rounded MT Bold" panose="020F0704030504030204" pitchFamily="34" charset="0"/>
              </a:rPr>
              <a:t>– concerns for piezo-overheating…</a:t>
            </a:r>
          </a:p>
          <a:p>
            <a:pPr lvl="1"/>
            <a:endParaRPr lang="en-US" sz="1900" dirty="0" smtClean="0">
              <a:latin typeface="Arial Rounded MT Bold" panose="020F0704030504030204" pitchFamily="34" charset="0"/>
            </a:endParaRPr>
          </a:p>
          <a:p>
            <a:pPr lvl="1"/>
            <a:r>
              <a:rPr lang="en-US" sz="1900" dirty="0" smtClean="0">
                <a:latin typeface="Arial Rounded MT Bold" panose="020F0704030504030204" pitchFamily="34" charset="0"/>
              </a:rPr>
              <a:t>Rad. Hardness test of the motor &amp; piezo components up to </a:t>
            </a:r>
            <a:r>
              <a:rPr lang="en-US" sz="1900" dirty="0" smtClean="0">
                <a:latin typeface="Arial Rounded MT Bold" panose="020F0704030504030204" pitchFamily="34" charset="0"/>
              </a:rPr>
              <a:t>5*10</a:t>
            </a:r>
            <a:r>
              <a:rPr lang="en-US" sz="1900" baseline="30000" dirty="0" smtClean="0">
                <a:latin typeface="Arial Rounded MT Bold" panose="020F0704030504030204" pitchFamily="34" charset="0"/>
              </a:rPr>
              <a:t>8</a:t>
            </a:r>
            <a:r>
              <a:rPr lang="en-US" sz="1900" dirty="0" smtClean="0">
                <a:latin typeface="Arial Rounded MT Bold" panose="020F0704030504030204" pitchFamily="34" charset="0"/>
              </a:rPr>
              <a:t>Rad</a:t>
            </a:r>
            <a:r>
              <a:rPr lang="en-US" sz="1900" dirty="0" smtClean="0">
                <a:latin typeface="Arial Rounded MT Bold" panose="020F0704030504030204" pitchFamily="34" charset="0"/>
              </a:rPr>
              <a:t>.</a:t>
            </a:r>
          </a:p>
          <a:p>
            <a:endParaRPr lang="en-US" dirty="0"/>
          </a:p>
        </p:txBody>
      </p:sp>
      <p:sp>
        <p:nvSpPr>
          <p:cNvPr id="4" name="TextBox 3"/>
          <p:cNvSpPr txBox="1"/>
          <p:nvPr/>
        </p:nvSpPr>
        <p:spPr>
          <a:xfrm>
            <a:off x="220337" y="6475819"/>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4130243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6627"/>
          </a:xfrm>
        </p:spPr>
        <p:txBody>
          <a:bodyPr>
            <a:normAutofit fontScale="90000"/>
          </a:bodyPr>
          <a:lstStyle/>
          <a:p>
            <a:r>
              <a:rPr lang="en-US" dirty="0" smtClean="0">
                <a:latin typeface="Arial Rounded MT Bold" panose="020F0704030504030204" pitchFamily="34" charset="0"/>
              </a:rPr>
              <a:t>Summary (2)</a:t>
            </a:r>
            <a:endParaRPr lang="en-US" dirty="0">
              <a:latin typeface="Arial Rounded MT Bold" panose="020F0704030504030204" pitchFamily="34" charset="0"/>
            </a:endParaRPr>
          </a:p>
        </p:txBody>
      </p:sp>
      <p:sp>
        <p:nvSpPr>
          <p:cNvPr id="3" name="Content Placeholder 2"/>
          <p:cNvSpPr>
            <a:spLocks noGrp="1"/>
          </p:cNvSpPr>
          <p:nvPr>
            <p:ph idx="1"/>
          </p:nvPr>
        </p:nvSpPr>
        <p:spPr>
          <a:xfrm>
            <a:off x="457200" y="980353"/>
            <a:ext cx="8229600" cy="4525963"/>
          </a:xfrm>
        </p:spPr>
        <p:txBody>
          <a:bodyPr>
            <a:noAutofit/>
          </a:bodyPr>
          <a:lstStyle/>
          <a:p>
            <a:r>
              <a:rPr lang="en-US" sz="1600" dirty="0" smtClean="0">
                <a:latin typeface="Arial Rounded MT Bold" panose="020F0704030504030204" pitchFamily="34" charset="0"/>
              </a:rPr>
              <a:t>FNAL </a:t>
            </a:r>
            <a:r>
              <a:rPr lang="en-US" sz="1600" dirty="0" smtClean="0">
                <a:latin typeface="Arial Rounded MT Bold" panose="020F0704030504030204" pitchFamily="34" charset="0"/>
              </a:rPr>
              <a:t>TD/SRFD have broad R&amp;D program for development algorithms for active resonance controls (LCLS II, PIP II)</a:t>
            </a:r>
          </a:p>
          <a:p>
            <a:endParaRPr lang="en-US" sz="1600" dirty="0">
              <a:latin typeface="Arial Rounded MT Bold" panose="020F0704030504030204" pitchFamily="34" charset="0"/>
            </a:endParaRPr>
          </a:p>
          <a:p>
            <a:r>
              <a:rPr lang="en-US" sz="1600" dirty="0" smtClean="0">
                <a:latin typeface="Arial Rounded MT Bold" panose="020F0704030504030204" pitchFamily="34" charset="0"/>
              </a:rPr>
              <a:t>Resonance Control Group put significant efforts into development of </a:t>
            </a:r>
            <a:r>
              <a:rPr lang="en-US" sz="1600" dirty="0" smtClean="0">
                <a:latin typeface="Arial Rounded MT Bold" panose="020F0704030504030204" pitchFamily="34" charset="0"/>
              </a:rPr>
              <a:t>Adaptive Least Square LFD compensation algorithm. Algorithm is quite universal.</a:t>
            </a:r>
          </a:p>
          <a:p>
            <a:endParaRPr lang="en-US" sz="1600" dirty="0" smtClean="0">
              <a:latin typeface="Arial Rounded MT Bold" panose="020F0704030504030204" pitchFamily="34" charset="0"/>
            </a:endParaRPr>
          </a:p>
          <a:p>
            <a:r>
              <a:rPr lang="en-US" sz="1600" dirty="0" smtClean="0">
                <a:latin typeface="Arial Rounded MT Bold" panose="020F0704030504030204" pitchFamily="34" charset="0"/>
              </a:rPr>
              <a:t>Algorithm successfully applied for LFD compensation for different </a:t>
            </a:r>
            <a:r>
              <a:rPr lang="en-US" sz="1600" dirty="0">
                <a:latin typeface="Arial Rounded MT Bold" panose="020F0704030504030204" pitchFamily="34" charset="0"/>
              </a:rPr>
              <a:t>tuner/cavity </a:t>
            </a:r>
            <a:r>
              <a:rPr lang="en-US" sz="1600" dirty="0" smtClean="0">
                <a:latin typeface="Arial Rounded MT Bold" panose="020F0704030504030204" pitchFamily="34" charset="0"/>
              </a:rPr>
              <a:t>system (ILC, S1Global, HINS, Project X, PIP II)…</a:t>
            </a:r>
          </a:p>
          <a:p>
            <a:endParaRPr lang="en-US" sz="1600" dirty="0">
              <a:latin typeface="Arial Rounded MT Bold" panose="020F0704030504030204" pitchFamily="34" charset="0"/>
            </a:endParaRPr>
          </a:p>
          <a:p>
            <a:r>
              <a:rPr lang="en-US" sz="1600" dirty="0" smtClean="0">
                <a:latin typeface="Arial Rounded MT Bold" panose="020F0704030504030204" pitchFamily="34" charset="0"/>
              </a:rPr>
              <a:t>FNAL’s LFD algorithm capable to compensate LFD for any part of the RF-pulse (including “fill”). Standard “half-sine wave” algorithm (deployed at DESY) will not do it… </a:t>
            </a:r>
          </a:p>
          <a:p>
            <a:endParaRPr lang="en-US" sz="1600" dirty="0" smtClean="0">
              <a:latin typeface="Arial Rounded MT Bold" panose="020F0704030504030204" pitchFamily="34" charset="0"/>
            </a:endParaRPr>
          </a:p>
          <a:p>
            <a:r>
              <a:rPr lang="en-US" sz="1600" dirty="0" err="1" smtClean="0">
                <a:latin typeface="Arial Rounded MT Bold" panose="020F0704030504030204" pitchFamily="34" charset="0"/>
              </a:rPr>
              <a:t>MaRIE</a:t>
            </a:r>
            <a:r>
              <a:rPr lang="en-US" sz="1600" dirty="0" smtClean="0">
                <a:latin typeface="Arial Rounded MT Bold" panose="020F0704030504030204" pitchFamily="34" charset="0"/>
              </a:rPr>
              <a:t> project will significantly benefit from FNAL’s adaptive LFD algorithm to compensate LFD during “fill” portion of RF pulse  (operation  for 0.9ms “fill” and 0.1ms “flat” and E</a:t>
            </a:r>
            <a:r>
              <a:rPr lang="en-US" sz="1600" i="1" baseline="-25000" dirty="0" smtClean="0">
                <a:latin typeface="Arial Rounded MT Bold" panose="020F0704030504030204" pitchFamily="34" charset="0"/>
              </a:rPr>
              <a:t>acc</a:t>
            </a:r>
            <a:r>
              <a:rPr lang="en-US" sz="1600" dirty="0" smtClean="0">
                <a:latin typeface="Arial Rounded MT Bold" panose="020F0704030504030204" pitchFamily="34" charset="0"/>
              </a:rPr>
              <a:t>=31.5MV/m  </a:t>
            </a:r>
            <a:r>
              <a:rPr lang="en-US" sz="1600" dirty="0" smtClean="0">
                <a:latin typeface="Arial Rounded MT Bold" panose="020F0704030504030204" pitchFamily="34" charset="0"/>
                <a:sym typeface="Wingdings" panose="05000000000000000000" pitchFamily="2" charset="2"/>
              </a:rPr>
              <a:t> </a:t>
            </a:r>
            <a:r>
              <a:rPr lang="en-US" sz="1600" dirty="0" err="1" smtClean="0">
                <a:latin typeface="Arial Rounded MT Bold" panose="020F0704030504030204" pitchFamily="34" charset="0"/>
                <a:sym typeface="Wingdings" panose="05000000000000000000" pitchFamily="2" charset="2"/>
              </a:rPr>
              <a:t>dF</a:t>
            </a:r>
            <a:r>
              <a:rPr lang="en-US" sz="1600" i="1" baseline="-25000" dirty="0" err="1" smtClean="0">
                <a:latin typeface="Arial Rounded MT Bold" panose="020F0704030504030204" pitchFamily="34" charset="0"/>
                <a:sym typeface="Wingdings" panose="05000000000000000000" pitchFamily="2" charset="2"/>
              </a:rPr>
              <a:t>LFD</a:t>
            </a:r>
            <a:r>
              <a:rPr lang="en-US" sz="1600" i="1" baseline="-25000" dirty="0" smtClean="0">
                <a:latin typeface="Arial Rounded MT Bold" panose="020F0704030504030204" pitchFamily="34" charset="0"/>
                <a:sym typeface="Wingdings" panose="05000000000000000000" pitchFamily="2" charset="2"/>
              </a:rPr>
              <a:t>-fill</a:t>
            </a:r>
            <a:r>
              <a:rPr lang="en-US" sz="1600" dirty="0" smtClean="0">
                <a:latin typeface="Arial Rounded MT Bold" panose="020F0704030504030204" pitchFamily="34" charset="0"/>
                <a:sym typeface="Wingdings" panose="05000000000000000000" pitchFamily="2" charset="2"/>
              </a:rPr>
              <a:t>~ up to 1000Hz)</a:t>
            </a:r>
          </a:p>
          <a:p>
            <a:endParaRPr lang="en-US" sz="1600" dirty="0">
              <a:latin typeface="Arial Rounded MT Bold" panose="020F0704030504030204" pitchFamily="34" charset="0"/>
              <a:sym typeface="Wingdings" panose="05000000000000000000" pitchFamily="2" charset="2"/>
            </a:endParaRPr>
          </a:p>
          <a:p>
            <a:r>
              <a:rPr lang="en-US" sz="1600" dirty="0" smtClean="0">
                <a:latin typeface="Arial Rounded MT Bold" panose="020F0704030504030204" pitchFamily="34" charset="0"/>
                <a:sym typeface="Wingdings" panose="05000000000000000000" pitchFamily="2" charset="2"/>
              </a:rPr>
              <a:t>60Hz operation  can/will create significant </a:t>
            </a:r>
            <a:r>
              <a:rPr lang="en-US" sz="1600" dirty="0" smtClean="0">
                <a:latin typeface="Arial Rounded MT Bold" panose="020F0704030504030204" pitchFamily="34" charset="0"/>
                <a:sym typeface="Wingdings" panose="05000000000000000000" pitchFamily="2" charset="2"/>
              </a:rPr>
              <a:t>m</a:t>
            </a:r>
            <a:r>
              <a:rPr lang="en-US" sz="1600" dirty="0" smtClean="0">
                <a:latin typeface="Arial Rounded MT Bold" panose="020F0704030504030204" pitchFamily="34" charset="0"/>
                <a:sym typeface="Wingdings" panose="05000000000000000000" pitchFamily="2" charset="2"/>
              </a:rPr>
              <a:t>icrophonics (residual vibration from previous RF-pulse). FNAL Resonance control can contribute to study this effect ( and compensate it)</a:t>
            </a:r>
            <a:endParaRPr lang="en-US" sz="1600" dirty="0" smtClean="0">
              <a:latin typeface="Arial Rounded MT Bold" panose="020F0704030504030204" pitchFamily="34" charset="0"/>
            </a:endParaRPr>
          </a:p>
          <a:p>
            <a:pPr marL="0" indent="0">
              <a:buNone/>
            </a:pPr>
            <a:r>
              <a:rPr lang="en-US" sz="1600" dirty="0" smtClean="0">
                <a:latin typeface="Arial Rounded MT Bold" panose="020F0704030504030204" pitchFamily="34" charset="0"/>
              </a:rPr>
              <a:t> </a:t>
            </a:r>
            <a:endParaRPr lang="en-US" sz="1600" dirty="0">
              <a:latin typeface="Arial Rounded MT Bold" panose="020F0704030504030204" pitchFamily="34" charset="0"/>
            </a:endParaRPr>
          </a:p>
        </p:txBody>
      </p:sp>
      <p:sp>
        <p:nvSpPr>
          <p:cNvPr id="4" name="TextBox 3"/>
          <p:cNvSpPr txBox="1"/>
          <p:nvPr/>
        </p:nvSpPr>
        <p:spPr>
          <a:xfrm>
            <a:off x="121185" y="6475819"/>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294547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latin typeface="Arial Rounded MT Bold" panose="020F0704030504030204" pitchFamily="34" charset="0"/>
              </a:rPr>
              <a:t>Additional Slides</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282978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53298" y="2117033"/>
            <a:ext cx="4170503" cy="42371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11" name="Rectangle 10"/>
          <p:cNvSpPr/>
          <p:nvPr/>
        </p:nvSpPr>
        <p:spPr>
          <a:xfrm>
            <a:off x="153296" y="1991502"/>
            <a:ext cx="4428096" cy="4514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p:nvPr>
        </p:nvSpPr>
        <p:spPr>
          <a:xfrm>
            <a:off x="725316" y="1438276"/>
            <a:ext cx="7886700" cy="570123"/>
          </a:xfrm>
        </p:spPr>
        <p:txBody>
          <a:bodyPr>
            <a:normAutofit fontScale="90000"/>
          </a:bodyPr>
          <a:lstStyle/>
          <a:p>
            <a:pPr algn="ctr"/>
            <a:r>
              <a:rPr lang="en-US" sz="2100" dirty="0">
                <a:latin typeface="Arial Rounded MT Bold" panose="020F0704030504030204" pitchFamily="34" charset="0"/>
              </a:rPr>
              <a:t>Transfer Function and Field Modulation Measurements </a:t>
            </a:r>
            <a:br>
              <a:rPr lang="en-US" sz="2100" dirty="0">
                <a:latin typeface="Arial Rounded MT Bold" panose="020F0704030504030204" pitchFamily="34" charset="0"/>
              </a:rPr>
            </a:br>
            <a:r>
              <a:rPr lang="en-US" sz="1800" b="1" i="1" dirty="0"/>
              <a:t>(to build electromechanical model of the cavity/tuner system)</a:t>
            </a:r>
            <a:endParaRPr lang="en-US" sz="1800" b="1" i="1" dirty="0"/>
          </a:p>
        </p:txBody>
      </p:sp>
      <p:pic>
        <p:nvPicPr>
          <p:cNvPr id="4" name="Picture 3"/>
          <p:cNvPicPr>
            <a:picLocks noChangeAspect="1"/>
          </p:cNvPicPr>
          <p:nvPr/>
        </p:nvPicPr>
        <p:blipFill>
          <a:blip r:embed="rId2"/>
          <a:stretch>
            <a:fillRect/>
          </a:stretch>
        </p:blipFill>
        <p:spPr>
          <a:xfrm>
            <a:off x="543020" y="2411566"/>
            <a:ext cx="3986132" cy="2621946"/>
          </a:xfrm>
          <a:prstGeom prst="rect">
            <a:avLst/>
          </a:prstGeom>
        </p:spPr>
      </p:pic>
      <p:pic>
        <p:nvPicPr>
          <p:cNvPr id="5" name="Picture 4"/>
          <p:cNvPicPr>
            <a:picLocks noChangeAspect="1"/>
          </p:cNvPicPr>
          <p:nvPr/>
        </p:nvPicPr>
        <p:blipFill>
          <a:blip r:embed="rId3"/>
          <a:stretch>
            <a:fillRect/>
          </a:stretch>
        </p:blipFill>
        <p:spPr>
          <a:xfrm>
            <a:off x="220200" y="5129433"/>
            <a:ext cx="2272910" cy="1406198"/>
          </a:xfrm>
          <a:prstGeom prst="rect">
            <a:avLst/>
          </a:prstGeom>
        </p:spPr>
      </p:pic>
      <p:pic>
        <p:nvPicPr>
          <p:cNvPr id="6" name="Picture 5"/>
          <p:cNvPicPr>
            <a:picLocks noChangeAspect="1"/>
          </p:cNvPicPr>
          <p:nvPr/>
        </p:nvPicPr>
        <p:blipFill>
          <a:blip r:embed="rId4"/>
          <a:stretch>
            <a:fillRect/>
          </a:stretch>
        </p:blipFill>
        <p:spPr>
          <a:xfrm>
            <a:off x="4874637" y="2687155"/>
            <a:ext cx="3933022" cy="2949767"/>
          </a:xfrm>
          <a:prstGeom prst="rect">
            <a:avLst/>
          </a:prstGeom>
        </p:spPr>
      </p:pic>
      <p:sp>
        <p:nvSpPr>
          <p:cNvPr id="7" name="Rectangle 6"/>
          <p:cNvSpPr/>
          <p:nvPr/>
        </p:nvSpPr>
        <p:spPr>
          <a:xfrm>
            <a:off x="5201589" y="2217602"/>
            <a:ext cx="3047997" cy="507831"/>
          </a:xfrm>
          <a:prstGeom prst="rect">
            <a:avLst/>
          </a:prstGeom>
        </p:spPr>
        <p:txBody>
          <a:bodyPr wrap="square">
            <a:spAutoFit/>
          </a:bodyPr>
          <a:lstStyle/>
          <a:p>
            <a:pPr algn="ctr" defTabSz="685800"/>
            <a:r>
              <a:rPr lang="en-US" sz="1350" dirty="0">
                <a:solidFill>
                  <a:prstClr val="black"/>
                </a:solidFill>
                <a:latin typeface="Arial Rounded MT Bold" panose="020F0704030504030204" pitchFamily="34" charset="0"/>
              </a:rPr>
              <a:t>Modulate cavity drive with stepped frequency sine wave</a:t>
            </a:r>
          </a:p>
        </p:txBody>
      </p:sp>
      <p:sp>
        <p:nvSpPr>
          <p:cNvPr id="8" name="Rectangle 7"/>
          <p:cNvSpPr/>
          <p:nvPr/>
        </p:nvSpPr>
        <p:spPr>
          <a:xfrm>
            <a:off x="220199" y="2074345"/>
            <a:ext cx="4231721" cy="276999"/>
          </a:xfrm>
          <a:prstGeom prst="rect">
            <a:avLst/>
          </a:prstGeom>
        </p:spPr>
        <p:txBody>
          <a:bodyPr wrap="square">
            <a:spAutoFit/>
          </a:bodyPr>
          <a:lstStyle/>
          <a:p>
            <a:pPr algn="ctr" defTabSz="685800"/>
            <a:r>
              <a:rPr lang="en-US" sz="1200" dirty="0">
                <a:solidFill>
                  <a:prstClr val="black"/>
                </a:solidFill>
                <a:latin typeface="Arial Rounded MT Bold" panose="020F0704030504030204" pitchFamily="34" charset="0"/>
              </a:rPr>
              <a:t>Drive piezo actuator with stepped frequency sine wave</a:t>
            </a:r>
          </a:p>
        </p:txBody>
      </p:sp>
      <p:pic>
        <p:nvPicPr>
          <p:cNvPr id="10" name="Picture 9"/>
          <p:cNvPicPr>
            <a:picLocks noChangeAspect="1"/>
          </p:cNvPicPr>
          <p:nvPr/>
        </p:nvPicPr>
        <p:blipFill>
          <a:blip r:embed="rId5"/>
          <a:stretch>
            <a:fillRect/>
          </a:stretch>
        </p:blipFill>
        <p:spPr>
          <a:xfrm>
            <a:off x="2536086" y="5233917"/>
            <a:ext cx="1915834" cy="1120237"/>
          </a:xfrm>
          <a:prstGeom prst="rect">
            <a:avLst/>
          </a:prstGeom>
          <a:solidFill>
            <a:schemeClr val="bg1"/>
          </a:solidFill>
        </p:spPr>
      </p:pic>
      <p:sp>
        <p:nvSpPr>
          <p:cNvPr id="13" name="TextBox 12"/>
          <p:cNvSpPr txBox="1"/>
          <p:nvPr/>
        </p:nvSpPr>
        <p:spPr>
          <a:xfrm>
            <a:off x="5139465" y="5661657"/>
            <a:ext cx="3784336" cy="646331"/>
          </a:xfrm>
          <a:prstGeom prst="rect">
            <a:avLst/>
          </a:prstGeom>
          <a:noFill/>
        </p:spPr>
        <p:txBody>
          <a:bodyPr wrap="square" rtlCol="0">
            <a:spAutoFit/>
          </a:bodyPr>
          <a:lstStyle/>
          <a:p>
            <a:pPr defTabSz="685800"/>
            <a:r>
              <a:rPr lang="en-US" sz="1200" dirty="0">
                <a:solidFill>
                  <a:prstClr val="black"/>
                </a:solidFill>
                <a:latin typeface="Arial Rounded MT Bold" panose="020F0704030504030204" pitchFamily="34" charset="0"/>
              </a:rPr>
              <a:t>Two LCLS II Cavity measured at horizontal test stands at FNAL&amp; Cornell</a:t>
            </a:r>
          </a:p>
          <a:p>
            <a:pPr defTabSz="685800"/>
            <a:r>
              <a:rPr lang="en-US" sz="1200" dirty="0">
                <a:solidFill>
                  <a:prstClr val="black"/>
                </a:solidFill>
                <a:latin typeface="Arial Rounded MT Bold" panose="020F0704030504030204" pitchFamily="34" charset="0"/>
              </a:rPr>
              <a:t>Notable differences between the two cavities</a:t>
            </a:r>
          </a:p>
        </p:txBody>
      </p:sp>
      <p:pic>
        <p:nvPicPr>
          <p:cNvPr id="14" name="Picture 13"/>
          <p:cNvPicPr>
            <a:picLocks noChangeAspect="1"/>
          </p:cNvPicPr>
          <p:nvPr/>
        </p:nvPicPr>
        <p:blipFill>
          <a:blip r:embed="rId6"/>
          <a:stretch>
            <a:fillRect/>
          </a:stretch>
        </p:blipFill>
        <p:spPr>
          <a:xfrm>
            <a:off x="5745266" y="6403843"/>
            <a:ext cx="3255546" cy="246910"/>
          </a:xfrm>
          <a:prstGeom prst="rect">
            <a:avLst/>
          </a:prstGeom>
        </p:spPr>
      </p:pic>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383" t="8479" r="16237" b="46479"/>
          <a:stretch/>
        </p:blipFill>
        <p:spPr bwMode="auto">
          <a:xfrm>
            <a:off x="1016821" y="2644468"/>
            <a:ext cx="1105897" cy="8395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a:spLocks/>
          </p:cNvSpPr>
          <p:nvPr/>
        </p:nvSpPr>
        <p:spPr>
          <a:xfrm>
            <a:off x="220199" y="153452"/>
            <a:ext cx="8923801" cy="1176189"/>
          </a:xfrm>
          <a:prstGeom prst="rect">
            <a:avLst/>
          </a:prstGeom>
        </p:spPr>
        <p:txBody>
          <a:bodyPr vert="horz" lIns="91440" tIns="45720" rIns="91440" bIns="45720" rtlCol="0" anchor="ctr">
            <a:normAutofit fontScale="6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u="sng" dirty="0" smtClean="0">
                <a:latin typeface="Arial Rounded MT Bold" panose="020F0704030504030204" pitchFamily="34" charset="0"/>
              </a:rPr>
              <a:t>FNAL have facilities and experts </a:t>
            </a:r>
            <a:r>
              <a:rPr lang="en-US" sz="2800" dirty="0" smtClean="0">
                <a:latin typeface="Arial Rounded MT Bold" panose="020F0704030504030204" pitchFamily="34" charset="0"/>
              </a:rPr>
              <a:t>to conduct sophisticated tests program for Tuner design verification and cavity/He-vessel/tuner system characterization </a:t>
            </a:r>
          </a:p>
          <a:p>
            <a:pPr algn="ctr"/>
            <a:r>
              <a:rPr lang="en-US" sz="2800" dirty="0" smtClean="0">
                <a:latin typeface="Arial Rounded MT Bold" panose="020F0704030504030204" pitchFamily="34" charset="0"/>
              </a:rPr>
              <a:t>(to build electromechanical model /simulator of the cavity tuner system) </a:t>
            </a:r>
            <a:br>
              <a:rPr lang="en-US" sz="2800" dirty="0" smtClean="0">
                <a:latin typeface="Arial Rounded MT Bold" panose="020F0704030504030204" pitchFamily="34" charset="0"/>
              </a:rPr>
            </a:br>
            <a:endParaRPr lang="en-US" sz="2800" dirty="0">
              <a:latin typeface="Arial Rounded MT Bold" panose="020F0704030504030204" pitchFamily="34" charset="0"/>
            </a:endParaRPr>
          </a:p>
        </p:txBody>
      </p:sp>
      <p:sp>
        <p:nvSpPr>
          <p:cNvPr id="3" name="TextBox 2"/>
          <p:cNvSpPr txBox="1"/>
          <p:nvPr/>
        </p:nvSpPr>
        <p:spPr>
          <a:xfrm>
            <a:off x="3649365" y="1044100"/>
            <a:ext cx="2493375" cy="369332"/>
          </a:xfrm>
          <a:prstGeom prst="rect">
            <a:avLst/>
          </a:prstGeom>
          <a:noFill/>
        </p:spPr>
        <p:txBody>
          <a:bodyPr wrap="none" rtlCol="0">
            <a:spAutoFit/>
          </a:bodyPr>
          <a:lstStyle/>
          <a:p>
            <a:r>
              <a:rPr lang="en-US" b="1" dirty="0" smtClean="0">
                <a:solidFill>
                  <a:srgbClr val="FF0000"/>
                </a:solidFill>
              </a:rPr>
              <a:t>Example: LCLS II Project </a:t>
            </a:r>
            <a:endParaRPr lang="en-US" b="1" dirty="0">
              <a:solidFill>
                <a:srgbClr val="FF0000"/>
              </a:solidFill>
            </a:endParaRPr>
          </a:p>
        </p:txBody>
      </p:sp>
    </p:spTree>
    <p:extLst>
      <p:ext uri="{BB962C8B-B14F-4D97-AF65-F5344CB8AC3E}">
        <p14:creationId xmlns:p14="http://schemas.microsoft.com/office/powerpoint/2010/main" val="3498585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8600"/>
            <a:ext cx="8305800" cy="228600"/>
          </a:xfrm>
        </p:spPr>
        <p:txBody>
          <a:bodyPr>
            <a:noAutofit/>
          </a:bodyPr>
          <a:lstStyle/>
          <a:p>
            <a:r>
              <a:rPr lang="en-US" sz="2400" i="1" dirty="0" smtClean="0">
                <a:latin typeface="Comic Sans MS" pitchFamily="66" charset="0"/>
              </a:rPr>
              <a:t/>
            </a:r>
            <a:br>
              <a:rPr lang="en-US" sz="2400" i="1" dirty="0" smtClean="0">
                <a:latin typeface="Comic Sans MS" pitchFamily="66" charset="0"/>
              </a:rPr>
            </a:br>
            <a:r>
              <a:rPr lang="en-US" sz="2400" i="1" dirty="0" smtClean="0">
                <a:latin typeface="Comic Sans MS" pitchFamily="66" charset="0"/>
              </a:rPr>
              <a:t/>
            </a:r>
            <a:br>
              <a:rPr lang="en-US" sz="2400" i="1"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endParaRPr lang="en-US" sz="2400" b="1" dirty="0">
              <a:latin typeface="Comic Sans MS" pitchFamily="66" charset="0"/>
            </a:endParaRPr>
          </a:p>
        </p:txBody>
      </p:sp>
      <p:sp>
        <p:nvSpPr>
          <p:cNvPr id="5" name="TextBox 4"/>
          <p:cNvSpPr txBox="1"/>
          <p:nvPr/>
        </p:nvSpPr>
        <p:spPr>
          <a:xfrm>
            <a:off x="457200" y="304800"/>
            <a:ext cx="8382000" cy="1077218"/>
          </a:xfrm>
          <a:prstGeom prst="rect">
            <a:avLst/>
          </a:prstGeom>
          <a:noFill/>
        </p:spPr>
        <p:txBody>
          <a:bodyPr wrap="square" rtlCol="0">
            <a:spAutoFit/>
          </a:bodyPr>
          <a:lstStyle/>
          <a:p>
            <a:pPr algn="ctr" defTabSz="914400"/>
            <a:r>
              <a:rPr lang="en-US" sz="2400" u="sng" dirty="0" smtClean="0">
                <a:solidFill>
                  <a:prstClr val="black"/>
                </a:solidFill>
                <a:latin typeface="Comic Sans MS" pitchFamily="66" charset="0"/>
              </a:rPr>
              <a:t>Adaptive Least Square LFD Algorithm </a:t>
            </a:r>
          </a:p>
          <a:p>
            <a:pPr algn="ctr" defTabSz="914400"/>
            <a:r>
              <a:rPr lang="en-US" sz="1600" dirty="0" smtClean="0">
                <a:solidFill>
                  <a:prstClr val="black"/>
                </a:solidFill>
                <a:latin typeface="Comic Sans MS" pitchFamily="66" charset="0"/>
              </a:rPr>
              <a:t>has been developed at Fermilab  as a part of SRF Resonance Control R&amp;D program </a:t>
            </a:r>
            <a:r>
              <a:rPr lang="en-US" sz="2000" dirty="0" smtClean="0">
                <a:solidFill>
                  <a:prstClr val="black"/>
                </a:solidFill>
                <a:latin typeface="Comic Sans MS" pitchFamily="66" charset="0"/>
              </a:rPr>
              <a:t/>
            </a:r>
            <a:br>
              <a:rPr lang="en-US" sz="2000" dirty="0" smtClean="0">
                <a:solidFill>
                  <a:prstClr val="black"/>
                </a:solidFill>
                <a:latin typeface="Comic Sans MS" pitchFamily="66" charset="0"/>
              </a:rPr>
            </a:br>
            <a:endParaRPr lang="en-US" sz="2400" dirty="0">
              <a:solidFill>
                <a:prstClr val="black"/>
              </a:solidFill>
            </a:endParaRPr>
          </a:p>
        </p:txBody>
      </p:sp>
      <p:sp>
        <p:nvSpPr>
          <p:cNvPr id="6" name="Rectangle 5"/>
          <p:cNvSpPr/>
          <p:nvPr/>
        </p:nvSpPr>
        <p:spPr>
          <a:xfrm>
            <a:off x="228600" y="5943600"/>
            <a:ext cx="8077200" cy="738664"/>
          </a:xfrm>
          <a:prstGeom prst="rect">
            <a:avLst/>
          </a:prstGeom>
          <a:solidFill>
            <a:srgbClr val="FFFF00"/>
          </a:solidFill>
        </p:spPr>
        <p:txBody>
          <a:bodyPr wrap="square">
            <a:spAutoFit/>
          </a:bodyPr>
          <a:lstStyle/>
          <a:p>
            <a:pPr defTabSz="914400"/>
            <a:r>
              <a:rPr lang="en-US" sz="1400" b="1" i="1" dirty="0" smtClean="0">
                <a:solidFill>
                  <a:prstClr val="black"/>
                </a:solidFill>
                <a:latin typeface="Comic Sans MS" pitchFamily="66" charset="0"/>
              </a:rPr>
              <a:t>Details of Adaptive LS LFD Algorithm at :</a:t>
            </a:r>
          </a:p>
          <a:p>
            <a:pPr defTabSz="914400"/>
            <a:r>
              <a:rPr lang="en-US" sz="1400" b="1" i="1" dirty="0" smtClean="0">
                <a:solidFill>
                  <a:prstClr val="black"/>
                </a:solidFill>
                <a:latin typeface="Comic Sans MS" pitchFamily="66" charset="0"/>
              </a:rPr>
              <a:t>“W. </a:t>
            </a:r>
            <a:r>
              <a:rPr lang="en-US" sz="1400" b="1" i="1" dirty="0" err="1" smtClean="0">
                <a:solidFill>
                  <a:prstClr val="black"/>
                </a:solidFill>
                <a:latin typeface="Comic Sans MS" pitchFamily="66" charset="0"/>
              </a:rPr>
              <a:t>Schappert</a:t>
            </a:r>
            <a:r>
              <a:rPr lang="en-US" sz="1400" b="1" i="1" dirty="0" smtClean="0">
                <a:solidFill>
                  <a:prstClr val="black"/>
                </a:solidFill>
                <a:latin typeface="Comic Sans MS" pitchFamily="66" charset="0"/>
              </a:rPr>
              <a:t>, </a:t>
            </a:r>
            <a:r>
              <a:rPr lang="en-US" sz="1400" b="1" i="1" dirty="0" err="1" smtClean="0">
                <a:solidFill>
                  <a:prstClr val="black"/>
                </a:solidFill>
                <a:latin typeface="Comic Sans MS" pitchFamily="66" charset="0"/>
              </a:rPr>
              <a:t>Y.Pischalnikov</a:t>
            </a:r>
            <a:r>
              <a:rPr lang="en-US" sz="1400" b="1" i="1" dirty="0" smtClean="0">
                <a:solidFill>
                  <a:prstClr val="black"/>
                </a:solidFill>
                <a:latin typeface="Comic Sans MS" pitchFamily="66" charset="0"/>
              </a:rPr>
              <a:t>, “Adaptive Lorentz Force Detuning Compensation”. </a:t>
            </a:r>
            <a:r>
              <a:rPr lang="en-US" sz="1400" b="1" i="1" dirty="0" err="1" smtClean="0">
                <a:solidFill>
                  <a:prstClr val="black"/>
                </a:solidFill>
                <a:latin typeface="Comic Sans MS" pitchFamily="66" charset="0"/>
              </a:rPr>
              <a:t>Fermilab</a:t>
            </a:r>
            <a:r>
              <a:rPr lang="en-US" sz="1400" b="1" i="1" dirty="0" smtClean="0">
                <a:solidFill>
                  <a:prstClr val="black"/>
                </a:solidFill>
                <a:latin typeface="Comic Sans MS" pitchFamily="66" charset="0"/>
              </a:rPr>
              <a:t> Preprint –TM-2476-TD.</a:t>
            </a:r>
            <a:endParaRPr lang="en-US" sz="1400" b="1" i="1" dirty="0">
              <a:solidFill>
                <a:prstClr val="black"/>
              </a:solidFill>
              <a:latin typeface="Comic Sans MS" pitchFamily="66" charset="0"/>
            </a:endParaRPr>
          </a:p>
        </p:txBody>
      </p:sp>
      <p:pic>
        <p:nvPicPr>
          <p:cNvPr id="7" name="Picture 2"/>
          <p:cNvPicPr>
            <a:picLocks noChangeAspect="1" noChangeArrowheads="1"/>
          </p:cNvPicPr>
          <p:nvPr/>
        </p:nvPicPr>
        <p:blipFill>
          <a:blip r:embed="rId2" cstate="print"/>
          <a:srcRect/>
          <a:stretch>
            <a:fillRect/>
          </a:stretch>
        </p:blipFill>
        <p:spPr bwMode="auto">
          <a:xfrm>
            <a:off x="4617220" y="1447800"/>
            <a:ext cx="4298180" cy="4419600"/>
          </a:xfrm>
          <a:prstGeom prst="rect">
            <a:avLst/>
          </a:prstGeom>
          <a:noFill/>
          <a:ln w="9525">
            <a:noFill/>
            <a:miter lim="800000"/>
            <a:headEnd/>
            <a:tailEnd/>
          </a:ln>
        </p:spPr>
      </p:pic>
      <p:sp>
        <p:nvSpPr>
          <p:cNvPr id="8" name="Rectangle 7"/>
          <p:cNvSpPr/>
          <p:nvPr/>
        </p:nvSpPr>
        <p:spPr>
          <a:xfrm>
            <a:off x="152400" y="1447800"/>
            <a:ext cx="4343400" cy="2308324"/>
          </a:xfrm>
          <a:prstGeom prst="rect">
            <a:avLst/>
          </a:prstGeom>
        </p:spPr>
        <p:txBody>
          <a:bodyPr wrap="square">
            <a:spAutoFit/>
          </a:bodyPr>
          <a:lstStyle/>
          <a:p>
            <a:pPr defTabSz="914400"/>
            <a:r>
              <a:rPr lang="en-GB" sz="1600" dirty="0" smtClean="0">
                <a:solidFill>
                  <a:prstClr val="black"/>
                </a:solidFill>
                <a:latin typeface="Comic Sans MS" pitchFamily="66" charset="0"/>
              </a:rPr>
              <a:t>The response of the cavity frequency to the </a:t>
            </a:r>
            <a:r>
              <a:rPr lang="en-GB" sz="1600" dirty="0" err="1" smtClean="0">
                <a:solidFill>
                  <a:prstClr val="black"/>
                </a:solidFill>
                <a:latin typeface="Comic Sans MS" pitchFamily="66" charset="0"/>
              </a:rPr>
              <a:t>piezo</a:t>
            </a:r>
            <a:r>
              <a:rPr lang="en-GB" sz="1600" dirty="0" smtClean="0">
                <a:solidFill>
                  <a:prstClr val="black"/>
                </a:solidFill>
                <a:latin typeface="Comic Sans MS" pitchFamily="66" charset="0"/>
              </a:rPr>
              <a:t> impulse  (TF) can be easily measured  when cavity  operated in CW-mode. </a:t>
            </a:r>
          </a:p>
          <a:p>
            <a:pPr defTabSz="914400"/>
            <a:r>
              <a:rPr lang="en-GB" sz="1600" dirty="0" smtClean="0">
                <a:solidFill>
                  <a:prstClr val="black"/>
                </a:solidFill>
                <a:latin typeface="Comic Sans MS" pitchFamily="66" charset="0"/>
              </a:rPr>
              <a:t>Since it is often not convenient to connect a pulsed cavity to CW  source we developed alternative technique to measure  this response (TF) when cavity operated in RF-pulse mode. </a:t>
            </a:r>
            <a:endParaRPr lang="en-US" sz="1600" dirty="0">
              <a:solidFill>
                <a:prstClr val="black"/>
              </a:solidFill>
              <a:latin typeface="Comic Sans MS" pitchFamily="66" charset="0"/>
            </a:endParaRPr>
          </a:p>
        </p:txBody>
      </p:sp>
      <p:sp>
        <p:nvSpPr>
          <p:cNvPr id="10" name="Rectangle 9"/>
          <p:cNvSpPr/>
          <p:nvPr/>
        </p:nvSpPr>
        <p:spPr>
          <a:xfrm>
            <a:off x="457200" y="3962400"/>
            <a:ext cx="3810000" cy="1815882"/>
          </a:xfrm>
          <a:prstGeom prst="rect">
            <a:avLst/>
          </a:prstGeom>
          <a:solidFill>
            <a:srgbClr val="A3FFB9"/>
          </a:solidFill>
        </p:spPr>
        <p:txBody>
          <a:bodyPr wrap="square">
            <a:spAutoFit/>
          </a:bodyPr>
          <a:lstStyle/>
          <a:p>
            <a:pPr algn="just" defTabSz="914400"/>
            <a:r>
              <a:rPr lang="en-US" sz="1600" dirty="0" err="1" smtClean="0">
                <a:solidFill>
                  <a:prstClr val="black"/>
                </a:solidFill>
                <a:latin typeface="Comic Sans MS" pitchFamily="66" charset="0"/>
              </a:rPr>
              <a:t>Piezo</a:t>
            </a:r>
            <a:r>
              <a:rPr lang="en-US" sz="1600" dirty="0" smtClean="0">
                <a:solidFill>
                  <a:prstClr val="black"/>
                </a:solidFill>
                <a:latin typeface="Comic Sans MS" pitchFamily="66" charset="0"/>
              </a:rPr>
              <a:t>/cavity excited be sequence of small (several volts)  narrow (1-2ms)  pulses at various delay.</a:t>
            </a:r>
          </a:p>
          <a:p>
            <a:pPr algn="just" defTabSz="914400"/>
            <a:r>
              <a:rPr lang="en-US" sz="1600" dirty="0" smtClean="0">
                <a:solidFill>
                  <a:prstClr val="black"/>
                </a:solidFill>
                <a:latin typeface="Comic Sans MS" pitchFamily="66" charset="0"/>
              </a:rPr>
              <a:t>The forward, probe and reflected RF waveform recorded at each delay and used to calculate detuning. </a:t>
            </a:r>
          </a:p>
          <a:p>
            <a:pPr algn="just" defTabSz="914400"/>
            <a:r>
              <a:rPr lang="en-US" sz="1600" dirty="0" smtClean="0">
                <a:solidFill>
                  <a:prstClr val="black"/>
                </a:solidFill>
                <a:latin typeface="Comic Sans MS" pitchFamily="66" charset="0"/>
              </a:rPr>
              <a:t>[Response Matrix]</a:t>
            </a:r>
          </a:p>
        </p:txBody>
      </p:sp>
      <p:cxnSp>
        <p:nvCxnSpPr>
          <p:cNvPr id="12" name="Straight Arrow Connector 11"/>
          <p:cNvCxnSpPr/>
          <p:nvPr/>
        </p:nvCxnSpPr>
        <p:spPr>
          <a:xfrm flipV="1">
            <a:off x="4267200" y="43434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5400" y="2667000"/>
            <a:ext cx="426720" cy="307777"/>
          </a:xfrm>
          <a:prstGeom prst="rect">
            <a:avLst/>
          </a:prstGeom>
          <a:noFill/>
        </p:spPr>
        <p:txBody>
          <a:bodyPr wrap="none" rtlCol="0">
            <a:spAutoFit/>
          </a:bodyPr>
          <a:lstStyle/>
          <a:p>
            <a:pPr defTabSz="914400"/>
            <a:r>
              <a:rPr lang="en-US" sz="1400" dirty="0" smtClean="0">
                <a:solidFill>
                  <a:prstClr val="black"/>
                </a:solidFill>
              </a:rPr>
              <a:t>“1”</a:t>
            </a:r>
            <a:endParaRPr lang="en-US" sz="1400" dirty="0">
              <a:solidFill>
                <a:prstClr val="black"/>
              </a:solidFill>
            </a:endParaRPr>
          </a:p>
        </p:txBody>
      </p:sp>
      <p:sp>
        <p:nvSpPr>
          <p:cNvPr id="14" name="TextBox 13"/>
          <p:cNvSpPr txBox="1"/>
          <p:nvPr/>
        </p:nvSpPr>
        <p:spPr>
          <a:xfrm>
            <a:off x="5486400" y="3581400"/>
            <a:ext cx="518091" cy="307777"/>
          </a:xfrm>
          <a:prstGeom prst="rect">
            <a:avLst/>
          </a:prstGeom>
          <a:noFill/>
        </p:spPr>
        <p:txBody>
          <a:bodyPr wrap="none" rtlCol="0">
            <a:spAutoFit/>
          </a:bodyPr>
          <a:lstStyle/>
          <a:p>
            <a:pPr defTabSz="914400"/>
            <a:r>
              <a:rPr lang="en-US" sz="1400" dirty="0" smtClean="0">
                <a:solidFill>
                  <a:prstClr val="black"/>
                </a:solidFill>
              </a:rPr>
              <a:t>“10”</a:t>
            </a:r>
            <a:endParaRPr lang="en-US" sz="1400" dirty="0">
              <a:solidFill>
                <a:prstClr val="black"/>
              </a:solidFill>
            </a:endParaRPr>
          </a:p>
        </p:txBody>
      </p:sp>
      <p:sp>
        <p:nvSpPr>
          <p:cNvPr id="15" name="TextBox 14"/>
          <p:cNvSpPr txBox="1"/>
          <p:nvPr/>
        </p:nvSpPr>
        <p:spPr>
          <a:xfrm>
            <a:off x="6172200" y="4495800"/>
            <a:ext cx="518091" cy="307777"/>
          </a:xfrm>
          <a:prstGeom prst="rect">
            <a:avLst/>
          </a:prstGeom>
          <a:noFill/>
        </p:spPr>
        <p:txBody>
          <a:bodyPr wrap="none" rtlCol="0">
            <a:spAutoFit/>
          </a:bodyPr>
          <a:lstStyle/>
          <a:p>
            <a:pPr defTabSz="914400"/>
            <a:r>
              <a:rPr lang="en-US" sz="1400" dirty="0" smtClean="0">
                <a:solidFill>
                  <a:prstClr val="black"/>
                </a:solidFill>
              </a:rPr>
              <a:t>“34”</a:t>
            </a:r>
            <a:endParaRPr lang="en-US" sz="1400" dirty="0">
              <a:solidFill>
                <a:prstClr val="black"/>
              </a:solidFill>
            </a:endParaRPr>
          </a:p>
        </p:txBody>
      </p:sp>
    </p:spTree>
    <p:extLst>
      <p:ext uri="{BB962C8B-B14F-4D97-AF65-F5344CB8AC3E}">
        <p14:creationId xmlns:p14="http://schemas.microsoft.com/office/powerpoint/2010/main" val="3658471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5" name="Rounded Rectangle 1"/>
          <p:cNvSpPr>
            <a:spLocks noChangeArrowheads="1"/>
          </p:cNvSpPr>
          <p:nvPr/>
        </p:nvSpPr>
        <p:spPr bwMode="auto">
          <a:xfrm>
            <a:off x="393700" y="4419600"/>
            <a:ext cx="4408488" cy="1662113"/>
          </a:xfrm>
          <a:prstGeom prst="roundRect">
            <a:avLst>
              <a:gd name="adj" fmla="val 16667"/>
            </a:avLst>
          </a:prstGeom>
          <a:solidFill>
            <a:srgbClr val="FFC000"/>
          </a:solidFill>
          <a:ln w="9525" algn="ctr">
            <a:solidFill>
              <a:srgbClr val="0070C0"/>
            </a:solidFill>
            <a:round/>
            <a:headEnd/>
            <a:tailEnd/>
          </a:ln>
        </p:spPr>
        <p:txBody>
          <a:bodyPr/>
          <a:lstStyle/>
          <a:p>
            <a:pPr algn="r" defTabSz="914400" fontAlgn="base">
              <a:spcBef>
                <a:spcPct val="20000"/>
              </a:spcBef>
              <a:spcAft>
                <a:spcPct val="0"/>
              </a:spcAft>
              <a:buClr>
                <a:srgbClr val="FFFF00"/>
              </a:buClr>
              <a:buSzPct val="80000"/>
              <a:buFont typeface="Wingdings" pitchFamily="2" charset="2"/>
              <a:buNone/>
            </a:pPr>
            <a:endParaRPr lang="en-US" sz="2400" smtClean="0">
              <a:solidFill>
                <a:srgbClr val="EAEAEA"/>
              </a:solidFill>
              <a:cs typeface="Arial" charset="0"/>
            </a:endParaRPr>
          </a:p>
        </p:txBody>
      </p:sp>
      <p:sp>
        <p:nvSpPr>
          <p:cNvPr id="40" name="Rectangle 39"/>
          <p:cNvSpPr/>
          <p:nvPr/>
        </p:nvSpPr>
        <p:spPr>
          <a:xfrm>
            <a:off x="5638800" y="304800"/>
            <a:ext cx="2971800"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20000"/>
              </a:spcBef>
              <a:spcAft>
                <a:spcPct val="0"/>
              </a:spcAft>
              <a:buClr>
                <a:srgbClr val="FFFF00"/>
              </a:buClr>
              <a:buSzPct val="80000"/>
              <a:buFont typeface="Wingdings" pitchFamily="2" charset="2"/>
              <a:buNone/>
              <a:defRPr/>
            </a:pPr>
            <a:endParaRPr lang="en-US" sz="2400" b="1" dirty="0">
              <a:solidFill>
                <a:srgbClr val="EAEAEA"/>
              </a:solidFill>
            </a:endParaRP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41417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rot="16200000" flipH="1">
            <a:off x="-246063" y="2725738"/>
            <a:ext cx="29305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797" name="TextBox 5"/>
          <p:cNvSpPr txBox="1">
            <a:spLocks noChangeArrowheads="1"/>
          </p:cNvSpPr>
          <p:nvPr/>
        </p:nvSpPr>
        <p:spPr bwMode="auto">
          <a:xfrm rot="-5400000">
            <a:off x="93663" y="2220912"/>
            <a:ext cx="197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dirty="0" smtClean="0">
                <a:solidFill>
                  <a:prstClr val="black"/>
                </a:solidFill>
                <a:cs typeface="Arial" charset="0"/>
              </a:rPr>
              <a:t>Time during RF pulse</a:t>
            </a:r>
          </a:p>
        </p:txBody>
      </p:sp>
      <p:cxnSp>
        <p:nvCxnSpPr>
          <p:cNvPr id="7" name="Straight Arrow Connector 6"/>
          <p:cNvCxnSpPr/>
          <p:nvPr/>
        </p:nvCxnSpPr>
        <p:spPr>
          <a:xfrm>
            <a:off x="1295400" y="1066800"/>
            <a:ext cx="3048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939925" y="838200"/>
            <a:ext cx="2022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dirty="0" smtClean="0">
                <a:solidFill>
                  <a:prstClr val="black"/>
                </a:solidFill>
                <a:cs typeface="Arial" charset="0"/>
              </a:rPr>
              <a:t>Piezo Pulse # (or delay)</a:t>
            </a:r>
          </a:p>
        </p:txBody>
      </p:sp>
      <p:sp>
        <p:nvSpPr>
          <p:cNvPr id="33800" name="TextBox 8"/>
          <p:cNvSpPr txBox="1">
            <a:spLocks noChangeArrowheads="1"/>
          </p:cNvSpPr>
          <p:nvPr/>
        </p:nvSpPr>
        <p:spPr bwMode="auto">
          <a:xfrm rot="5400000">
            <a:off x="3963988" y="1598612"/>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400" i="1" dirty="0" smtClean="0">
                <a:solidFill>
                  <a:prstClr val="black"/>
                </a:solidFill>
                <a:cs typeface="Arial" charset="0"/>
              </a:rPr>
              <a:t>DETUNING</a:t>
            </a:r>
          </a:p>
        </p:txBody>
      </p:sp>
      <p:sp>
        <p:nvSpPr>
          <p:cNvPr id="33801" name="TextBox 9"/>
          <p:cNvSpPr txBox="1">
            <a:spLocks noChangeArrowheads="1"/>
          </p:cNvSpPr>
          <p:nvPr/>
        </p:nvSpPr>
        <p:spPr bwMode="auto">
          <a:xfrm>
            <a:off x="4452938" y="2362200"/>
            <a:ext cx="37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dirty="0" smtClean="0">
                <a:solidFill>
                  <a:prstClr val="black"/>
                </a:solidFill>
                <a:latin typeface="Comic Sans MS" pitchFamily="66" charset="0"/>
                <a:cs typeface="Arial" charset="0"/>
              </a:rPr>
              <a:t>0</a:t>
            </a:r>
          </a:p>
        </p:txBody>
      </p:sp>
      <p:sp>
        <p:nvSpPr>
          <p:cNvPr id="33802" name="TextBox 10"/>
          <p:cNvSpPr txBox="1">
            <a:spLocks noChangeArrowheads="1"/>
          </p:cNvSpPr>
          <p:nvPr/>
        </p:nvSpPr>
        <p:spPr bwMode="auto">
          <a:xfrm>
            <a:off x="4239419" y="1114425"/>
            <a:ext cx="801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dirty="0" smtClean="0">
                <a:solidFill>
                  <a:prstClr val="black"/>
                </a:solidFill>
                <a:latin typeface="Comic Sans MS" pitchFamily="66" charset="0"/>
                <a:cs typeface="Arial" charset="0"/>
              </a:rPr>
              <a:t>100Hz</a:t>
            </a:r>
          </a:p>
        </p:txBody>
      </p:sp>
      <p:sp>
        <p:nvSpPr>
          <p:cNvPr id="33803" name="TextBox 11"/>
          <p:cNvSpPr txBox="1">
            <a:spLocks noChangeArrowheads="1"/>
          </p:cNvSpPr>
          <p:nvPr/>
        </p:nvSpPr>
        <p:spPr bwMode="auto">
          <a:xfrm>
            <a:off x="4038600" y="3990975"/>
            <a:ext cx="88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dirty="0" smtClean="0">
                <a:solidFill>
                  <a:prstClr val="black"/>
                </a:solidFill>
                <a:latin typeface="Comic Sans MS" pitchFamily="66" charset="0"/>
                <a:cs typeface="Arial" charset="0"/>
              </a:rPr>
              <a:t>-</a:t>
            </a:r>
            <a:r>
              <a:rPr lang="en-US" sz="1100" dirty="0" smtClean="0">
                <a:solidFill>
                  <a:prstClr val="black"/>
                </a:solidFill>
                <a:latin typeface="Comic Sans MS" pitchFamily="66" charset="0"/>
                <a:cs typeface="Arial" charset="0"/>
              </a:rPr>
              <a:t>100Hz</a:t>
            </a:r>
          </a:p>
        </p:txBody>
      </p:sp>
      <p:sp>
        <p:nvSpPr>
          <p:cNvPr id="13" name="Down Arrow 12"/>
          <p:cNvSpPr/>
          <p:nvPr/>
        </p:nvSpPr>
        <p:spPr>
          <a:xfrm>
            <a:off x="3048000" y="4114800"/>
            <a:ext cx="95250" cy="303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20000"/>
              </a:spcBef>
              <a:spcAft>
                <a:spcPct val="0"/>
              </a:spcAft>
              <a:buClr>
                <a:srgbClr val="FFFF00"/>
              </a:buClr>
              <a:buSzPct val="80000"/>
              <a:buFont typeface="Wingdings" pitchFamily="2" charset="2"/>
              <a:buNone/>
              <a:defRPr/>
            </a:pPr>
            <a:endParaRPr lang="en-US" sz="2400">
              <a:solidFill>
                <a:srgbClr val="EAEAEA"/>
              </a:solidFill>
            </a:endParaRPr>
          </a:p>
        </p:txBody>
      </p:sp>
      <p:grpSp>
        <p:nvGrpSpPr>
          <p:cNvPr id="33805" name="Group 25"/>
          <p:cNvGrpSpPr>
            <a:grpSpLocks/>
          </p:cNvGrpSpPr>
          <p:nvPr/>
        </p:nvGrpSpPr>
        <p:grpSpPr bwMode="auto">
          <a:xfrm>
            <a:off x="152400" y="1225550"/>
            <a:ext cx="928688" cy="2968625"/>
            <a:chOff x="152400" y="1225685"/>
            <a:chExt cx="1465635" cy="2968558"/>
          </a:xfrm>
        </p:grpSpPr>
        <p:cxnSp>
          <p:nvCxnSpPr>
            <p:cNvPr id="19" name="Straight Connector 18"/>
            <p:cNvCxnSpPr/>
            <p:nvPr/>
          </p:nvCxnSpPr>
          <p:spPr>
            <a:xfrm flipH="1">
              <a:off x="533214" y="2422633"/>
              <a:ext cx="12528" cy="930254"/>
            </a:xfrm>
            <a:prstGeom prst="line">
              <a:avLst/>
            </a:prstGeom>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545742" y="3346537"/>
              <a:ext cx="1072293" cy="847706"/>
            </a:xfrm>
            <a:custGeom>
              <a:avLst/>
              <a:gdLst>
                <a:gd name="connsiteX0" fmla="*/ 0 w 1073286"/>
                <a:gd name="connsiteY0" fmla="*/ 0 h 847928"/>
                <a:gd name="connsiteX1" fmla="*/ 350196 w 1073286"/>
                <a:gd name="connsiteY1" fmla="*/ 68094 h 847928"/>
                <a:gd name="connsiteX2" fmla="*/ 622570 w 1073286"/>
                <a:gd name="connsiteY2" fmla="*/ 243191 h 847928"/>
                <a:gd name="connsiteX3" fmla="*/ 846306 w 1073286"/>
                <a:gd name="connsiteY3" fmla="*/ 505838 h 847928"/>
                <a:gd name="connsiteX4" fmla="*/ 1040860 w 1073286"/>
                <a:gd name="connsiteY4" fmla="*/ 797668 h 847928"/>
                <a:gd name="connsiteX5" fmla="*/ 1040860 w 1073286"/>
                <a:gd name="connsiteY5" fmla="*/ 807396 h 84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3286" h="847928">
                  <a:moveTo>
                    <a:pt x="0" y="0"/>
                  </a:moveTo>
                  <a:cubicBezTo>
                    <a:pt x="123217" y="13781"/>
                    <a:pt x="246434" y="27562"/>
                    <a:pt x="350196" y="68094"/>
                  </a:cubicBezTo>
                  <a:cubicBezTo>
                    <a:pt x="453958" y="108626"/>
                    <a:pt x="539885" y="170234"/>
                    <a:pt x="622570" y="243191"/>
                  </a:cubicBezTo>
                  <a:cubicBezTo>
                    <a:pt x="705255" y="316148"/>
                    <a:pt x="776591" y="413425"/>
                    <a:pt x="846306" y="505838"/>
                  </a:cubicBezTo>
                  <a:cubicBezTo>
                    <a:pt x="916021" y="598251"/>
                    <a:pt x="1008434" y="747408"/>
                    <a:pt x="1040860" y="797668"/>
                  </a:cubicBezTo>
                  <a:cubicBezTo>
                    <a:pt x="1073286" y="847928"/>
                    <a:pt x="1057073" y="827662"/>
                    <a:pt x="1040860" y="80739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20000"/>
                </a:spcBef>
                <a:spcAft>
                  <a:spcPct val="0"/>
                </a:spcAft>
                <a:buClr>
                  <a:srgbClr val="FFFF00"/>
                </a:buClr>
                <a:buSzPct val="80000"/>
                <a:buFont typeface="Wingdings" pitchFamily="2" charset="2"/>
                <a:buNone/>
                <a:defRPr/>
              </a:pPr>
              <a:endParaRPr lang="en-US" sz="2400">
                <a:solidFill>
                  <a:srgbClr val="EAEAEA"/>
                </a:solidFill>
              </a:endParaRPr>
            </a:p>
          </p:txBody>
        </p:sp>
        <p:sp>
          <p:nvSpPr>
            <p:cNvPr id="23" name="Freeform 22"/>
            <p:cNvSpPr/>
            <p:nvPr/>
          </p:nvSpPr>
          <p:spPr>
            <a:xfrm>
              <a:off x="533214" y="1225685"/>
              <a:ext cx="876875" cy="1274734"/>
            </a:xfrm>
            <a:custGeom>
              <a:avLst/>
              <a:gdLst>
                <a:gd name="connsiteX0" fmla="*/ 896567 w 896567"/>
                <a:gd name="connsiteY0" fmla="*/ 0 h 1274324"/>
                <a:gd name="connsiteX1" fmla="*/ 595009 w 896567"/>
                <a:gd name="connsiteY1" fmla="*/ 116732 h 1274324"/>
                <a:gd name="connsiteX2" fmla="*/ 381001 w 896567"/>
                <a:gd name="connsiteY2" fmla="*/ 262647 h 1274324"/>
                <a:gd name="connsiteX3" fmla="*/ 147537 w 896567"/>
                <a:gd name="connsiteY3" fmla="*/ 700392 h 1274324"/>
                <a:gd name="connsiteX4" fmla="*/ 21077 w 896567"/>
                <a:gd name="connsiteY4" fmla="*/ 1060315 h 1274324"/>
                <a:gd name="connsiteX5" fmla="*/ 21077 w 896567"/>
                <a:gd name="connsiteY5" fmla="*/ 1274324 h 127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567" h="1274324">
                  <a:moveTo>
                    <a:pt x="896567" y="0"/>
                  </a:moveTo>
                  <a:cubicBezTo>
                    <a:pt x="788752" y="36479"/>
                    <a:pt x="680937" y="72958"/>
                    <a:pt x="595009" y="116732"/>
                  </a:cubicBezTo>
                  <a:cubicBezTo>
                    <a:pt x="509081" y="160507"/>
                    <a:pt x="455580" y="165370"/>
                    <a:pt x="381001" y="262647"/>
                  </a:cubicBezTo>
                  <a:cubicBezTo>
                    <a:pt x="306422" y="359924"/>
                    <a:pt x="207524" y="567447"/>
                    <a:pt x="147537" y="700392"/>
                  </a:cubicBezTo>
                  <a:cubicBezTo>
                    <a:pt x="87550" y="833337"/>
                    <a:pt x="42154" y="964660"/>
                    <a:pt x="21077" y="1060315"/>
                  </a:cubicBezTo>
                  <a:cubicBezTo>
                    <a:pt x="0" y="1155970"/>
                    <a:pt x="10538" y="1215147"/>
                    <a:pt x="21077" y="1274324"/>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20000"/>
                </a:spcBef>
                <a:spcAft>
                  <a:spcPct val="0"/>
                </a:spcAft>
                <a:buClr>
                  <a:srgbClr val="FFFF00"/>
                </a:buClr>
                <a:buSzPct val="80000"/>
                <a:buFont typeface="Wingdings" pitchFamily="2" charset="2"/>
                <a:buNone/>
                <a:defRPr/>
              </a:pPr>
              <a:endParaRPr lang="en-US" sz="2400">
                <a:solidFill>
                  <a:srgbClr val="EAEAEA"/>
                </a:solidFill>
              </a:endParaRPr>
            </a:p>
          </p:txBody>
        </p:sp>
        <p:cxnSp>
          <p:nvCxnSpPr>
            <p:cNvPr id="25" name="Straight Connector 24"/>
            <p:cNvCxnSpPr/>
            <p:nvPr/>
          </p:nvCxnSpPr>
          <p:spPr>
            <a:xfrm>
              <a:off x="152400" y="2286111"/>
              <a:ext cx="129527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7561" y="3352887"/>
              <a:ext cx="129527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3806" name="Rectangle 29"/>
          <p:cNvSpPr>
            <a:spLocks noChangeArrowheads="1"/>
          </p:cNvSpPr>
          <p:nvPr/>
        </p:nvSpPr>
        <p:spPr bwMode="auto">
          <a:xfrm>
            <a:off x="554037" y="4419600"/>
            <a:ext cx="4246563"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20000"/>
              </a:spcBef>
              <a:spcAft>
                <a:spcPct val="0"/>
              </a:spcAft>
              <a:buClr>
                <a:srgbClr val="FFFF00"/>
              </a:buClr>
              <a:buSzPct val="80000"/>
              <a:buFont typeface="Wingdings" pitchFamily="2" charset="2"/>
              <a:buNone/>
            </a:pPr>
            <a:r>
              <a:rPr lang="en-US" sz="1600" dirty="0" smtClean="0">
                <a:solidFill>
                  <a:prstClr val="black"/>
                </a:solidFill>
                <a:latin typeface="Comic Sans MS" pitchFamily="66" charset="0"/>
                <a:cs typeface="Arial" charset="0"/>
              </a:rPr>
              <a:t>Invert the response matrix and determine combination of pulses needed to cancel out the LFD using LS</a:t>
            </a:r>
          </a:p>
          <a:p>
            <a:pPr defTabSz="914400" fontAlgn="base">
              <a:spcBef>
                <a:spcPct val="20000"/>
              </a:spcBef>
              <a:spcAft>
                <a:spcPct val="0"/>
              </a:spcAft>
              <a:buClr>
                <a:srgbClr val="FFFF00"/>
              </a:buClr>
              <a:buSzPct val="80000"/>
              <a:buFont typeface="Wingdings" pitchFamily="2" charset="2"/>
              <a:buNone/>
            </a:pPr>
            <a:r>
              <a:rPr lang="en-US" sz="1600" dirty="0" smtClean="0">
                <a:solidFill>
                  <a:prstClr val="black"/>
                </a:solidFill>
                <a:latin typeface="Comic Sans MS" pitchFamily="66" charset="0"/>
                <a:cs typeface="Arial" charset="0"/>
              </a:rPr>
              <a:t>Any part of RF pulse could selected for Compensation:</a:t>
            </a:r>
          </a:p>
          <a:p>
            <a:pPr defTabSz="914400" fontAlgn="base">
              <a:spcBef>
                <a:spcPct val="20000"/>
              </a:spcBef>
              <a:spcAft>
                <a:spcPct val="0"/>
              </a:spcAft>
              <a:buClr>
                <a:srgbClr val="FFFF00"/>
              </a:buClr>
              <a:buSzPct val="80000"/>
              <a:buFont typeface="Wingdings" pitchFamily="2" charset="2"/>
              <a:buNone/>
            </a:pPr>
            <a:r>
              <a:rPr lang="en-US" sz="1600" u="sng" dirty="0" smtClean="0">
                <a:solidFill>
                  <a:prstClr val="black"/>
                </a:solidFill>
                <a:latin typeface="Comic Sans MS" pitchFamily="66" charset="0"/>
                <a:cs typeface="Arial" charset="0"/>
              </a:rPr>
              <a:t>“</a:t>
            </a:r>
            <a:r>
              <a:rPr lang="en-US" sz="1600" u="sng" dirty="0" err="1" smtClean="0">
                <a:solidFill>
                  <a:prstClr val="black"/>
                </a:solidFill>
                <a:latin typeface="Comic Sans MS" pitchFamily="66" charset="0"/>
                <a:cs typeface="Arial" charset="0"/>
              </a:rPr>
              <a:t>Fill+FlatTop</a:t>
            </a:r>
            <a:r>
              <a:rPr lang="en-US" sz="1600" u="sng" dirty="0" smtClean="0">
                <a:solidFill>
                  <a:prstClr val="black"/>
                </a:solidFill>
                <a:latin typeface="Comic Sans MS" pitchFamily="66" charset="0"/>
                <a:cs typeface="Arial" charset="0"/>
              </a:rPr>
              <a:t>” </a:t>
            </a:r>
            <a:r>
              <a:rPr lang="en-US" sz="1600" dirty="0" smtClean="0">
                <a:solidFill>
                  <a:prstClr val="black"/>
                </a:solidFill>
                <a:latin typeface="Comic Sans MS" pitchFamily="66" charset="0"/>
                <a:cs typeface="Arial" charset="0"/>
              </a:rPr>
              <a:t>only </a:t>
            </a:r>
            <a:r>
              <a:rPr lang="en-US" sz="1600" u="sng" dirty="0" smtClean="0">
                <a:solidFill>
                  <a:prstClr val="black"/>
                </a:solidFill>
                <a:latin typeface="Comic Sans MS" pitchFamily="66" charset="0"/>
                <a:cs typeface="Arial" charset="0"/>
              </a:rPr>
              <a:t>“</a:t>
            </a:r>
            <a:r>
              <a:rPr lang="en-US" sz="1600" u="sng" dirty="0" err="1" smtClean="0">
                <a:solidFill>
                  <a:prstClr val="black"/>
                </a:solidFill>
                <a:latin typeface="Comic Sans MS" pitchFamily="66" charset="0"/>
                <a:cs typeface="Arial" charset="0"/>
              </a:rPr>
              <a:t>FlatTop</a:t>
            </a:r>
            <a:r>
              <a:rPr lang="en-US" sz="1600" u="sng" dirty="0" smtClean="0">
                <a:solidFill>
                  <a:prstClr val="black"/>
                </a:solidFill>
                <a:latin typeface="Comic Sans MS" pitchFamily="66" charset="0"/>
                <a:cs typeface="Arial" charset="0"/>
              </a:rPr>
              <a:t>”</a:t>
            </a:r>
          </a:p>
        </p:txBody>
      </p:sp>
      <p:sp>
        <p:nvSpPr>
          <p:cNvPr id="33" name="Bent Arrow 32"/>
          <p:cNvSpPr/>
          <p:nvPr/>
        </p:nvSpPr>
        <p:spPr>
          <a:xfrm flipV="1">
            <a:off x="2895600" y="6096000"/>
            <a:ext cx="1906588" cy="363538"/>
          </a:xfrm>
          <a:prstGeom prst="bentArrow">
            <a:avLst>
              <a:gd name="adj1" fmla="val 25000"/>
              <a:gd name="adj2" fmla="val 26319"/>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20000"/>
              </a:spcBef>
              <a:spcAft>
                <a:spcPct val="0"/>
              </a:spcAft>
              <a:buClr>
                <a:srgbClr val="FFFF00"/>
              </a:buClr>
              <a:buSzPct val="80000"/>
              <a:buFont typeface="Wingdings" pitchFamily="2" charset="2"/>
              <a:buNone/>
              <a:defRPr/>
            </a:pPr>
            <a:endParaRPr lang="en-US" sz="2400">
              <a:solidFill>
                <a:srgbClr val="EAEAEA"/>
              </a:solidFill>
            </a:endParaRPr>
          </a:p>
        </p:txBody>
      </p:sp>
      <p:sp>
        <p:nvSpPr>
          <p:cNvPr id="34" name="TextBox 33"/>
          <p:cNvSpPr txBox="1"/>
          <p:nvPr/>
        </p:nvSpPr>
        <p:spPr>
          <a:xfrm>
            <a:off x="1917908" y="533400"/>
            <a:ext cx="2269917" cy="461665"/>
          </a:xfrm>
          <a:prstGeom prst="rect">
            <a:avLst/>
          </a:prstGeom>
          <a:noFill/>
        </p:spPr>
        <p:txBody>
          <a:bodyPr wrap="none">
            <a:spAutoFit/>
          </a:bodyPr>
          <a:lstStyle/>
          <a:p>
            <a:pPr algn="r" defTabSz="914400" fontAlgn="base">
              <a:spcBef>
                <a:spcPct val="20000"/>
              </a:spcBef>
              <a:spcAft>
                <a:spcPct val="0"/>
              </a:spcAft>
              <a:buClr>
                <a:srgbClr val="FFFF00"/>
              </a:buClr>
              <a:buSzPct val="80000"/>
              <a:buFont typeface="Wingdings" pitchFamily="2" charset="2"/>
              <a:buNone/>
              <a:defRPr/>
            </a:pPr>
            <a:r>
              <a:rPr lang="en-US" sz="2400" dirty="0">
                <a:solidFill>
                  <a:prstClr val="black"/>
                </a:solidFill>
                <a:effectLst>
                  <a:outerShdw blurRad="38100" dist="38100" dir="2700000" algn="tl">
                    <a:srgbClr val="000000">
                      <a:alpha val="43137"/>
                    </a:srgbClr>
                  </a:outerShdw>
                </a:effectLst>
                <a:cs typeface="Arial" charset="0"/>
              </a:rPr>
              <a:t>Response Matrix</a:t>
            </a:r>
          </a:p>
        </p:txBody>
      </p:sp>
      <p:sp>
        <p:nvSpPr>
          <p:cNvPr id="33809" name="Rectangle 34"/>
          <p:cNvSpPr>
            <a:spLocks noChangeArrowheads="1"/>
          </p:cNvSpPr>
          <p:nvPr/>
        </p:nvSpPr>
        <p:spPr bwMode="auto">
          <a:xfrm>
            <a:off x="790650" y="152400"/>
            <a:ext cx="4219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20000"/>
              </a:spcBef>
              <a:spcAft>
                <a:spcPct val="0"/>
              </a:spcAft>
              <a:buClr>
                <a:srgbClr val="FFFF00"/>
              </a:buClr>
              <a:buSzPct val="80000"/>
              <a:buFont typeface="Wingdings" pitchFamily="2" charset="2"/>
              <a:buNone/>
            </a:pPr>
            <a:r>
              <a:rPr lang="en-US" sz="2400" u="sng" dirty="0" smtClean="0">
                <a:solidFill>
                  <a:prstClr val="black"/>
                </a:solidFill>
                <a:latin typeface="Comic Sans MS" pitchFamily="66" charset="0"/>
                <a:cs typeface="Arial" charset="0"/>
              </a:rPr>
              <a:t>Adaptive LS LFD Algorithm </a:t>
            </a:r>
          </a:p>
        </p:txBody>
      </p:sp>
      <p:sp>
        <p:nvSpPr>
          <p:cNvPr id="33810" name="TextBox 35"/>
          <p:cNvSpPr txBox="1">
            <a:spLocks noChangeArrowheads="1"/>
          </p:cNvSpPr>
          <p:nvPr/>
        </p:nvSpPr>
        <p:spPr bwMode="auto">
          <a:xfrm>
            <a:off x="1216762" y="1049338"/>
            <a:ext cx="383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000" b="1" dirty="0" smtClean="0">
                <a:solidFill>
                  <a:prstClr val="black"/>
                </a:solidFill>
                <a:cs typeface="Arial" charset="0"/>
              </a:rPr>
              <a:t>“1”</a:t>
            </a:r>
          </a:p>
        </p:txBody>
      </p:sp>
      <p:sp>
        <p:nvSpPr>
          <p:cNvPr id="33811" name="TextBox 37"/>
          <p:cNvSpPr txBox="1">
            <a:spLocks noChangeArrowheads="1"/>
          </p:cNvSpPr>
          <p:nvPr/>
        </p:nvSpPr>
        <p:spPr bwMode="auto">
          <a:xfrm>
            <a:off x="6172200" y="20574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endParaRPr lang="en-US" smtClean="0">
              <a:solidFill>
                <a:srgbClr val="EAEAEA"/>
              </a:solidFill>
              <a:cs typeface="Arial" charset="0"/>
            </a:endParaRPr>
          </a:p>
        </p:txBody>
      </p:sp>
      <p:sp>
        <p:nvSpPr>
          <p:cNvPr id="33812" name="TextBox 38"/>
          <p:cNvSpPr txBox="1">
            <a:spLocks noChangeArrowheads="1"/>
          </p:cNvSpPr>
          <p:nvPr/>
        </p:nvSpPr>
        <p:spPr bwMode="auto">
          <a:xfrm>
            <a:off x="5638800" y="381000"/>
            <a:ext cx="29718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just" defTabSz="914400" eaLnBrk="1" fontAlgn="base" hangingPunct="1">
              <a:spcAft>
                <a:spcPct val="0"/>
              </a:spcAft>
            </a:pPr>
            <a:r>
              <a:rPr lang="en-GB" sz="1400" dirty="0" smtClean="0">
                <a:solidFill>
                  <a:prstClr val="black"/>
                </a:solidFill>
                <a:latin typeface="Comic Sans MS" pitchFamily="66" charset="0"/>
                <a:cs typeface="Arial" charset="0"/>
              </a:rPr>
              <a:t>As operating conditions vary, the RF waveforms can be used to measure any residual detuning. The response matrix can then be used to calculate the incremental waveform required to cancel that residual detuning.</a:t>
            </a:r>
            <a:endParaRPr lang="en-US" sz="1400" dirty="0" smtClean="0">
              <a:solidFill>
                <a:prstClr val="black"/>
              </a:solidFill>
              <a:latin typeface="Comic Sans MS" pitchFamily="66" charset="0"/>
              <a:cs typeface="Arial" charset="0"/>
            </a:endParaRPr>
          </a:p>
          <a:p>
            <a:pPr algn="just" defTabSz="914400" eaLnBrk="1" fontAlgn="base" hangingPunct="1">
              <a:spcAft>
                <a:spcPct val="0"/>
              </a:spcAft>
            </a:pPr>
            <a:endParaRPr lang="en-US" dirty="0" smtClean="0">
              <a:solidFill>
                <a:prstClr val="black"/>
              </a:solidFill>
              <a:cs typeface="Arial" charset="0"/>
            </a:endParaRPr>
          </a:p>
        </p:txBody>
      </p:sp>
      <p:sp>
        <p:nvSpPr>
          <p:cNvPr id="33813" name="TextBox 26"/>
          <p:cNvSpPr txBox="1">
            <a:spLocks noChangeArrowheads="1"/>
          </p:cNvSpPr>
          <p:nvPr/>
        </p:nvSpPr>
        <p:spPr bwMode="auto">
          <a:xfrm>
            <a:off x="1651055" y="1049338"/>
            <a:ext cx="4539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000" b="1" dirty="0" smtClean="0">
                <a:solidFill>
                  <a:prstClr val="black"/>
                </a:solidFill>
                <a:cs typeface="Arial" charset="0"/>
              </a:rPr>
              <a:t>“10”</a:t>
            </a:r>
          </a:p>
        </p:txBody>
      </p:sp>
      <p:sp>
        <p:nvSpPr>
          <p:cNvPr id="33814" name="TextBox 27"/>
          <p:cNvSpPr txBox="1">
            <a:spLocks noChangeArrowheads="1"/>
          </p:cNvSpPr>
          <p:nvPr/>
        </p:nvSpPr>
        <p:spPr bwMode="auto">
          <a:xfrm>
            <a:off x="2213030" y="1049338"/>
            <a:ext cx="4539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000" b="1" dirty="0" smtClean="0">
                <a:solidFill>
                  <a:prstClr val="black"/>
                </a:solidFill>
                <a:cs typeface="Arial" charset="0"/>
              </a:rPr>
              <a:t>“34”</a:t>
            </a:r>
          </a:p>
        </p:txBody>
      </p:sp>
      <p:pic>
        <p:nvPicPr>
          <p:cNvPr id="33816" name="Content Placeholder 3" descr="C1_Piezo_Waveform.png"/>
          <p:cNvPicPr>
            <a:picLocks noChangeAspect="1"/>
          </p:cNvPicPr>
          <p:nvPr/>
        </p:nvPicPr>
        <p:blipFill>
          <a:blip r:embed="rId3">
            <a:extLst>
              <a:ext uri="{28A0092B-C50C-407E-A947-70E740481C1C}">
                <a14:useLocalDpi xmlns:a14="http://schemas.microsoft.com/office/drawing/2010/main" val="0"/>
              </a:ext>
            </a:extLst>
          </a:blip>
          <a:srcRect t="6859"/>
          <a:stretch>
            <a:fillRect/>
          </a:stretch>
        </p:blipFill>
        <p:spPr bwMode="auto">
          <a:xfrm>
            <a:off x="4802188" y="2801938"/>
            <a:ext cx="4189412"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Content Placeholder 3" descr="A2 Piezo Waveform.png"/>
          <p:cNvPicPr>
            <a:picLocks noChangeAspect="1"/>
          </p:cNvPicPr>
          <p:nvPr/>
        </p:nvPicPr>
        <p:blipFill>
          <a:blip r:embed="rId4">
            <a:extLst>
              <a:ext uri="{28A0092B-C50C-407E-A947-70E740481C1C}">
                <a14:useLocalDpi xmlns:a14="http://schemas.microsoft.com/office/drawing/2010/main" val="0"/>
              </a:ext>
            </a:extLst>
          </a:blip>
          <a:srcRect t="5914"/>
          <a:stretch>
            <a:fillRect/>
          </a:stretch>
        </p:blipFill>
        <p:spPr bwMode="auto">
          <a:xfrm>
            <a:off x="4802188" y="3810000"/>
            <a:ext cx="41814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8" name="Rectangle 61"/>
          <p:cNvSpPr>
            <a:spLocks noChangeArrowheads="1"/>
          </p:cNvSpPr>
          <p:nvPr/>
        </p:nvSpPr>
        <p:spPr bwMode="auto">
          <a:xfrm>
            <a:off x="4954588" y="25146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20000"/>
              </a:spcBef>
              <a:spcAft>
                <a:spcPct val="0"/>
              </a:spcAft>
              <a:buClr>
                <a:srgbClr val="FFFF00"/>
              </a:buClr>
              <a:buSzPct val="80000"/>
              <a:buFont typeface="Wingdings" pitchFamily="2" charset="2"/>
              <a:buNone/>
            </a:pPr>
            <a:r>
              <a:rPr lang="en-US" sz="1200" b="1" dirty="0" smtClean="0">
                <a:solidFill>
                  <a:prstClr val="black"/>
                </a:solidFill>
                <a:latin typeface="Comic Sans MS" pitchFamily="66" charset="0"/>
                <a:cs typeface="Arial" charset="0"/>
              </a:rPr>
              <a:t>Piezo Impulse Calculated by LS LFD algorithm</a:t>
            </a:r>
          </a:p>
        </p:txBody>
      </p:sp>
      <p:sp>
        <p:nvSpPr>
          <p:cNvPr id="33819" name="TextBox 62"/>
          <p:cNvSpPr txBox="1">
            <a:spLocks noChangeArrowheads="1"/>
          </p:cNvSpPr>
          <p:nvPr/>
        </p:nvSpPr>
        <p:spPr bwMode="auto">
          <a:xfrm>
            <a:off x="5411788" y="2801938"/>
            <a:ext cx="9318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defTabSz="914400" eaLnBrk="1" fontAlgn="base" hangingPunct="1">
              <a:spcAft>
                <a:spcPct val="0"/>
              </a:spcAft>
            </a:pPr>
            <a:r>
              <a:rPr lang="en-US" sz="1000" b="1" u="sng" smtClean="0">
                <a:solidFill>
                  <a:srgbClr val="00007A"/>
                </a:solidFill>
                <a:latin typeface="Comic Sans MS" pitchFamily="66" charset="0"/>
                <a:cs typeface="Arial" charset="0"/>
              </a:rPr>
              <a:t>cavityC1</a:t>
            </a:r>
          </a:p>
          <a:p>
            <a:pPr algn="l" defTabSz="914400" eaLnBrk="1" fontAlgn="base" hangingPunct="1">
              <a:spcAft>
                <a:spcPct val="0"/>
              </a:spcAft>
            </a:pPr>
            <a:r>
              <a:rPr lang="en-US" sz="1000" b="1" u="sng" smtClean="0">
                <a:solidFill>
                  <a:srgbClr val="00007A"/>
                </a:solidFill>
                <a:latin typeface="Comic Sans MS" pitchFamily="66" charset="0"/>
                <a:cs typeface="Arial" charset="0"/>
              </a:rPr>
              <a:t>Blade Tuner</a:t>
            </a:r>
          </a:p>
        </p:txBody>
      </p:sp>
      <p:sp>
        <p:nvSpPr>
          <p:cNvPr id="33820" name="Rectangle 63"/>
          <p:cNvSpPr>
            <a:spLocks noChangeArrowheads="1"/>
          </p:cNvSpPr>
          <p:nvPr/>
        </p:nvSpPr>
        <p:spPr bwMode="auto">
          <a:xfrm>
            <a:off x="5411788" y="3868738"/>
            <a:ext cx="14478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20000"/>
              </a:spcBef>
              <a:spcAft>
                <a:spcPct val="0"/>
              </a:spcAft>
              <a:buClr>
                <a:srgbClr val="FFFF00"/>
              </a:buClr>
              <a:buSzPct val="80000"/>
              <a:buFont typeface="Wingdings" pitchFamily="2" charset="2"/>
              <a:buNone/>
            </a:pPr>
            <a:r>
              <a:rPr lang="en-US" sz="1000" b="1" u="sng" smtClean="0">
                <a:solidFill>
                  <a:srgbClr val="00007A"/>
                </a:solidFill>
                <a:latin typeface="Comic Sans MS" pitchFamily="66" charset="0"/>
                <a:cs typeface="Arial" charset="0"/>
              </a:rPr>
              <a:t>Cavity A2</a:t>
            </a:r>
          </a:p>
          <a:p>
            <a:pPr defTabSz="914400" fontAlgn="base">
              <a:spcBef>
                <a:spcPct val="20000"/>
              </a:spcBef>
              <a:spcAft>
                <a:spcPct val="0"/>
              </a:spcAft>
              <a:buClr>
                <a:srgbClr val="FFFF00"/>
              </a:buClr>
              <a:buSzPct val="80000"/>
              <a:buFont typeface="Wingdings" pitchFamily="2" charset="2"/>
              <a:buNone/>
            </a:pPr>
            <a:r>
              <a:rPr lang="en-US" sz="1000" b="1" u="sng" smtClean="0">
                <a:solidFill>
                  <a:srgbClr val="00007A"/>
                </a:solidFill>
                <a:latin typeface="Comic Sans MS" pitchFamily="66" charset="0"/>
                <a:cs typeface="Arial" charset="0"/>
              </a:rPr>
              <a:t>KEK Tuner</a:t>
            </a:r>
          </a:p>
        </p:txBody>
      </p:sp>
      <p:sp>
        <p:nvSpPr>
          <p:cNvPr id="33821" name="TextBox 64"/>
          <p:cNvSpPr txBox="1">
            <a:spLocks noChangeArrowheads="1"/>
          </p:cNvSpPr>
          <p:nvPr/>
        </p:nvSpPr>
        <p:spPr bwMode="auto">
          <a:xfrm>
            <a:off x="7316788" y="5087938"/>
            <a:ext cx="688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100" smtClean="0">
                <a:solidFill>
                  <a:srgbClr val="00007A"/>
                </a:solidFill>
                <a:latin typeface="Comic Sans MS" pitchFamily="66" charset="0"/>
                <a:cs typeface="Arial" charset="0"/>
              </a:rPr>
              <a:t>RF gate</a:t>
            </a:r>
          </a:p>
        </p:txBody>
      </p:sp>
      <p:sp>
        <p:nvSpPr>
          <p:cNvPr id="33822" name="TextBox 65"/>
          <p:cNvSpPr txBox="1">
            <a:spLocks noChangeArrowheads="1"/>
          </p:cNvSpPr>
          <p:nvPr/>
        </p:nvSpPr>
        <p:spPr bwMode="auto">
          <a:xfrm>
            <a:off x="5868988" y="5162550"/>
            <a:ext cx="9604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800" smtClean="0">
                <a:solidFill>
                  <a:srgbClr val="00007A"/>
                </a:solidFill>
                <a:latin typeface="Comic Sans MS" pitchFamily="66" charset="0"/>
                <a:cs typeface="Arial" charset="0"/>
              </a:rPr>
              <a:t>Trigger </a:t>
            </a:r>
          </a:p>
          <a:p>
            <a:pPr defTabSz="914400" eaLnBrk="1" fontAlgn="base" hangingPunct="1">
              <a:spcAft>
                <a:spcPct val="0"/>
              </a:spcAft>
            </a:pPr>
            <a:r>
              <a:rPr lang="en-US" sz="800" smtClean="0">
                <a:solidFill>
                  <a:srgbClr val="00007A"/>
                </a:solidFill>
                <a:latin typeface="Comic Sans MS" pitchFamily="66" charset="0"/>
                <a:cs typeface="Arial" charset="0"/>
              </a:rPr>
              <a:t>12ms in-advance</a:t>
            </a:r>
          </a:p>
        </p:txBody>
      </p:sp>
      <p:cxnSp>
        <p:nvCxnSpPr>
          <p:cNvPr id="67" name="Straight Arrow Connector 66"/>
          <p:cNvCxnSpPr/>
          <p:nvPr/>
        </p:nvCxnSpPr>
        <p:spPr>
          <a:xfrm rot="10800000" flipV="1">
            <a:off x="5792788" y="5392738"/>
            <a:ext cx="3048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V="1">
            <a:off x="7164388" y="5240338"/>
            <a:ext cx="304800" cy="152400"/>
          </a:xfrm>
          <a:prstGeom prst="straightConnector1">
            <a:avLst/>
          </a:prstGeom>
          <a:ln>
            <a:solidFill>
              <a:schemeClr val="bg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825" name="TextBox 68"/>
          <p:cNvSpPr txBox="1">
            <a:spLocks noChangeArrowheads="1"/>
          </p:cNvSpPr>
          <p:nvPr/>
        </p:nvSpPr>
        <p:spPr bwMode="auto">
          <a:xfrm>
            <a:off x="7164388" y="3792538"/>
            <a:ext cx="1357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000" b="1" smtClean="0">
                <a:solidFill>
                  <a:srgbClr val="00007A"/>
                </a:solidFill>
                <a:latin typeface="Comic Sans MS" pitchFamily="66" charset="0"/>
                <a:cs typeface="Arial" charset="0"/>
              </a:rPr>
              <a:t>Piezo Driver Signal</a:t>
            </a:r>
          </a:p>
        </p:txBody>
      </p:sp>
      <p:cxnSp>
        <p:nvCxnSpPr>
          <p:cNvPr id="70" name="Straight Arrow Connector 69"/>
          <p:cNvCxnSpPr/>
          <p:nvPr/>
        </p:nvCxnSpPr>
        <p:spPr>
          <a:xfrm rot="10800000">
            <a:off x="7011988" y="3487738"/>
            <a:ext cx="609600" cy="381000"/>
          </a:xfrm>
          <a:prstGeom prst="straightConnector1">
            <a:avLst/>
          </a:prstGeom>
          <a:ln>
            <a:solidFill>
              <a:schemeClr val="bg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V="1">
            <a:off x="7088188" y="3944938"/>
            <a:ext cx="457200" cy="304800"/>
          </a:xfrm>
          <a:prstGeom prst="straightConnector1">
            <a:avLst/>
          </a:prstGeom>
          <a:ln>
            <a:solidFill>
              <a:schemeClr val="bg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88188" y="2878138"/>
            <a:ext cx="685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flipH="1" flipV="1">
            <a:off x="7357269" y="3269456"/>
            <a:ext cx="28575" cy="957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88188" y="4021138"/>
            <a:ext cx="12192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935788" y="5011738"/>
            <a:ext cx="1447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7735094" y="4515644"/>
            <a:ext cx="9906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7277894" y="3296444"/>
            <a:ext cx="8382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834" name="TextBox 77"/>
          <p:cNvSpPr txBox="1">
            <a:spLocks noChangeArrowheads="1"/>
          </p:cNvSpPr>
          <p:nvPr/>
        </p:nvSpPr>
        <p:spPr bwMode="auto">
          <a:xfrm>
            <a:off x="7773988" y="3030538"/>
            <a:ext cx="66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smtClean="0">
                <a:solidFill>
                  <a:srgbClr val="FF0000"/>
                </a:solidFill>
                <a:latin typeface="Comic Sans MS" pitchFamily="66" charset="0"/>
                <a:cs typeface="Arial" charset="0"/>
              </a:rPr>
              <a:t>A=70V</a:t>
            </a:r>
          </a:p>
        </p:txBody>
      </p:sp>
      <p:sp>
        <p:nvSpPr>
          <p:cNvPr id="33835" name="TextBox 78"/>
          <p:cNvSpPr txBox="1">
            <a:spLocks noChangeArrowheads="1"/>
          </p:cNvSpPr>
          <p:nvPr/>
        </p:nvSpPr>
        <p:spPr bwMode="auto">
          <a:xfrm>
            <a:off x="7850188" y="4173538"/>
            <a:ext cx="757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eaLnBrk="0" hangingPunct="0">
              <a:spcBef>
                <a:spcPct val="20000"/>
              </a:spcBef>
              <a:buClr>
                <a:srgbClr val="FFFF00"/>
              </a:buClr>
              <a:buSzPct val="80000"/>
              <a:buFont typeface="Wingdings" pitchFamily="2" charset="2"/>
              <a:defRPr sz="2400">
                <a:solidFill>
                  <a:schemeClr val="tx1"/>
                </a:solidFill>
                <a:latin typeface="Arial" charset="0"/>
              </a:defRPr>
            </a:lvl1pPr>
            <a:lvl2pPr marL="742950" indent="-285750" algn="r" eaLnBrk="0" hangingPunct="0">
              <a:spcBef>
                <a:spcPct val="20000"/>
              </a:spcBef>
              <a:buClr>
                <a:srgbClr val="FFFF00"/>
              </a:buClr>
              <a:buSzPct val="80000"/>
              <a:buFont typeface="Wingdings" pitchFamily="2" charset="2"/>
              <a:defRPr sz="2400">
                <a:solidFill>
                  <a:schemeClr val="tx1"/>
                </a:solidFill>
                <a:latin typeface="Arial" charset="0"/>
              </a:defRPr>
            </a:lvl2pPr>
            <a:lvl3pPr marL="1143000" indent="-228600" algn="r" eaLnBrk="0" hangingPunct="0">
              <a:spcBef>
                <a:spcPct val="20000"/>
              </a:spcBef>
              <a:buClr>
                <a:srgbClr val="FFFF00"/>
              </a:buClr>
              <a:buSzPct val="80000"/>
              <a:buFont typeface="Wingdings" pitchFamily="2" charset="2"/>
              <a:defRPr sz="2400">
                <a:solidFill>
                  <a:schemeClr val="tx1"/>
                </a:solidFill>
                <a:latin typeface="Arial" charset="0"/>
              </a:defRPr>
            </a:lvl3pPr>
            <a:lvl4pPr marL="1600200" indent="-228600" algn="r" eaLnBrk="0" hangingPunct="0">
              <a:spcBef>
                <a:spcPct val="20000"/>
              </a:spcBef>
              <a:buClr>
                <a:srgbClr val="FFFF00"/>
              </a:buClr>
              <a:buSzPct val="80000"/>
              <a:buFont typeface="Wingdings" pitchFamily="2" charset="2"/>
              <a:defRPr sz="2400">
                <a:solidFill>
                  <a:schemeClr val="tx1"/>
                </a:solidFill>
                <a:latin typeface="Arial" charset="0"/>
              </a:defRPr>
            </a:lvl4pPr>
            <a:lvl5pPr marL="2057400" indent="-228600" algn="r" eaLnBrk="0" hangingPunct="0">
              <a:spcBef>
                <a:spcPct val="20000"/>
              </a:spcBef>
              <a:buClr>
                <a:srgbClr val="FFFF00"/>
              </a:buClr>
              <a:buSzPct val="80000"/>
              <a:buFont typeface="Wingdings" pitchFamily="2" charset="2"/>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defTabSz="914400" eaLnBrk="1" fontAlgn="base" hangingPunct="1">
              <a:spcAft>
                <a:spcPct val="0"/>
              </a:spcAft>
            </a:pPr>
            <a:r>
              <a:rPr lang="en-US" sz="1200" smtClean="0">
                <a:solidFill>
                  <a:srgbClr val="FF0000"/>
                </a:solidFill>
                <a:latin typeface="Comic Sans MS" pitchFamily="66" charset="0"/>
                <a:cs typeface="Arial" charset="0"/>
              </a:rPr>
              <a:t>A=300V</a:t>
            </a:r>
          </a:p>
        </p:txBody>
      </p:sp>
    </p:spTree>
    <p:extLst>
      <p:ext uri="{BB962C8B-B14F-4D97-AF65-F5344CB8AC3E}">
        <p14:creationId xmlns:p14="http://schemas.microsoft.com/office/powerpoint/2010/main" val="844338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warren\Adaptive LFD Compensation\LFD Detuning.png"/>
          <p:cNvPicPr>
            <a:picLocks noGrp="1" noChangeAspect="1" noChangeArrowheads="1"/>
          </p:cNvPicPr>
          <p:nvPr>
            <p:ph idx="1"/>
          </p:nvPr>
        </p:nvPicPr>
        <p:blipFill>
          <a:blip r:embed="rId3" cstate="print"/>
          <a:srcRect b="49727"/>
          <a:stretch>
            <a:fillRect/>
          </a:stretch>
        </p:blipFill>
        <p:spPr>
          <a:xfrm>
            <a:off x="152400" y="4495800"/>
            <a:ext cx="3276600" cy="1752600"/>
          </a:xfrm>
        </p:spPr>
      </p:pic>
      <p:sp>
        <p:nvSpPr>
          <p:cNvPr id="6" name="TextBox 5"/>
          <p:cNvSpPr txBox="1"/>
          <p:nvPr/>
        </p:nvSpPr>
        <p:spPr>
          <a:xfrm>
            <a:off x="685800" y="4953000"/>
            <a:ext cx="1247775" cy="27622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defTabSz="914400">
              <a:defRPr/>
            </a:pPr>
            <a:r>
              <a:rPr lang="en-US" sz="1200" dirty="0">
                <a:solidFill>
                  <a:prstClr val="black"/>
                </a:solidFill>
                <a:latin typeface="Comic Sans MS" pitchFamily="66" charset="0"/>
              </a:rPr>
              <a:t>Cavity AES013</a:t>
            </a:r>
          </a:p>
        </p:txBody>
      </p:sp>
      <p:pic>
        <p:nvPicPr>
          <p:cNvPr id="7" name="Content Placeholder 4" descr="30MV-3.bmp"/>
          <p:cNvPicPr>
            <a:picLocks noChangeAspect="1"/>
          </p:cNvPicPr>
          <p:nvPr/>
        </p:nvPicPr>
        <p:blipFill>
          <a:blip r:embed="rId4"/>
          <a:srcRect/>
          <a:stretch>
            <a:fillRect/>
          </a:stretch>
        </p:blipFill>
        <p:spPr bwMode="auto">
          <a:xfrm>
            <a:off x="228600" y="1524000"/>
            <a:ext cx="5257800" cy="2921157"/>
          </a:xfrm>
          <a:prstGeom prst="rect">
            <a:avLst/>
          </a:prstGeom>
          <a:noFill/>
          <a:ln w="9525">
            <a:noFill/>
            <a:miter lim="800000"/>
            <a:headEnd/>
            <a:tailEnd/>
          </a:ln>
        </p:spPr>
      </p:pic>
      <p:sp>
        <p:nvSpPr>
          <p:cNvPr id="8" name="TextBox 7"/>
          <p:cNvSpPr txBox="1"/>
          <p:nvPr/>
        </p:nvSpPr>
        <p:spPr>
          <a:xfrm>
            <a:off x="228600" y="1600200"/>
            <a:ext cx="2232025" cy="26193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defTabSz="914400">
              <a:defRPr/>
            </a:pPr>
            <a:r>
              <a:rPr lang="en-US" sz="1100" dirty="0">
                <a:solidFill>
                  <a:prstClr val="black"/>
                </a:solidFill>
                <a:latin typeface="Comic Sans MS" pitchFamily="66" charset="0"/>
              </a:rPr>
              <a:t>Cavity ACCEL08 </a:t>
            </a:r>
            <a:r>
              <a:rPr lang="en-US" sz="1100" dirty="0" err="1">
                <a:solidFill>
                  <a:prstClr val="black"/>
                </a:solidFill>
                <a:latin typeface="Comic Sans MS" pitchFamily="66" charset="0"/>
              </a:rPr>
              <a:t>Eacc</a:t>
            </a:r>
            <a:r>
              <a:rPr lang="en-US" sz="1100" dirty="0">
                <a:solidFill>
                  <a:prstClr val="black"/>
                </a:solidFill>
                <a:latin typeface="Comic Sans MS" pitchFamily="66" charset="0"/>
              </a:rPr>
              <a:t>=32MV/m</a:t>
            </a:r>
          </a:p>
        </p:txBody>
      </p:sp>
      <p:sp>
        <p:nvSpPr>
          <p:cNvPr id="9" name="TextBox 8"/>
          <p:cNvSpPr txBox="1"/>
          <p:nvPr/>
        </p:nvSpPr>
        <p:spPr>
          <a:xfrm>
            <a:off x="2514600" y="1905000"/>
            <a:ext cx="1384300" cy="24606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defTabSz="914400">
              <a:defRPr/>
            </a:pPr>
            <a:r>
              <a:rPr lang="en-US" sz="1000" i="1" dirty="0" err="1">
                <a:solidFill>
                  <a:prstClr val="black"/>
                </a:solidFill>
                <a:latin typeface="Comic Sans MS" pitchFamily="66" charset="0"/>
              </a:rPr>
              <a:t>Piezo</a:t>
            </a:r>
            <a:r>
              <a:rPr lang="en-US" sz="1000" i="1" dirty="0">
                <a:solidFill>
                  <a:prstClr val="black"/>
                </a:solidFill>
                <a:latin typeface="Comic Sans MS" pitchFamily="66" charset="0"/>
              </a:rPr>
              <a:t> Stimulus Pulse</a:t>
            </a:r>
          </a:p>
        </p:txBody>
      </p:sp>
      <p:cxnSp>
        <p:nvCxnSpPr>
          <p:cNvPr id="11" name="Straight Connector 10"/>
          <p:cNvCxnSpPr/>
          <p:nvPr/>
        </p:nvCxnSpPr>
        <p:spPr>
          <a:xfrm rot="5400000">
            <a:off x="2362994" y="3809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734594" y="3809206"/>
            <a:ext cx="609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Content Placeholder 3" descr="35_pzoff.gif"/>
          <p:cNvPicPr>
            <a:picLocks noChangeAspect="1"/>
          </p:cNvPicPr>
          <p:nvPr/>
        </p:nvPicPr>
        <p:blipFill>
          <a:blip r:embed="rId5"/>
          <a:stretch>
            <a:fillRect/>
          </a:stretch>
        </p:blipFill>
        <p:spPr>
          <a:xfrm>
            <a:off x="3733799" y="5057001"/>
            <a:ext cx="2563019" cy="1567174"/>
          </a:xfrm>
          <a:prstGeom prst="rect">
            <a:avLst/>
          </a:prstGeom>
        </p:spPr>
      </p:pic>
      <p:pic>
        <p:nvPicPr>
          <p:cNvPr id="15" name="Content Placeholder 3" descr="35_pzon.gif"/>
          <p:cNvPicPr>
            <a:picLocks noChangeAspect="1"/>
          </p:cNvPicPr>
          <p:nvPr/>
        </p:nvPicPr>
        <p:blipFill>
          <a:blip r:embed="rId6"/>
          <a:stretch>
            <a:fillRect/>
          </a:stretch>
        </p:blipFill>
        <p:spPr>
          <a:xfrm>
            <a:off x="6324600" y="5057001"/>
            <a:ext cx="2286000" cy="1550276"/>
          </a:xfrm>
          <a:prstGeom prst="rect">
            <a:avLst/>
          </a:prstGeom>
        </p:spPr>
      </p:pic>
      <p:sp>
        <p:nvSpPr>
          <p:cNvPr id="16" name="TextBox 15"/>
          <p:cNvSpPr txBox="1"/>
          <p:nvPr/>
        </p:nvSpPr>
        <p:spPr>
          <a:xfrm>
            <a:off x="5715000" y="6581001"/>
            <a:ext cx="1218603" cy="276999"/>
          </a:xfrm>
          <a:prstGeom prst="rect">
            <a:avLst/>
          </a:prstGeom>
          <a:solidFill>
            <a:schemeClr val="bg2"/>
          </a:solidFill>
        </p:spPr>
        <p:txBody>
          <a:bodyPr wrap="none" rtlCol="0">
            <a:spAutoFit/>
          </a:bodyPr>
          <a:lstStyle/>
          <a:p>
            <a:pPr defTabSz="914400"/>
            <a:r>
              <a:rPr lang="en-US" sz="1200" i="1" dirty="0" smtClean="0">
                <a:solidFill>
                  <a:srgbClr val="FF0000"/>
                </a:solidFill>
                <a:latin typeface="Comic Sans MS" pitchFamily="66" charset="0"/>
              </a:rPr>
              <a:t>Eacc=35MV/m</a:t>
            </a:r>
            <a:endParaRPr lang="en-US" sz="1200" i="1" dirty="0">
              <a:solidFill>
                <a:srgbClr val="FF0000"/>
              </a:solidFill>
              <a:latin typeface="Comic Sans MS" pitchFamily="66" charset="0"/>
            </a:endParaRPr>
          </a:p>
        </p:txBody>
      </p:sp>
      <p:sp>
        <p:nvSpPr>
          <p:cNvPr id="17" name="TextBox 16"/>
          <p:cNvSpPr txBox="1"/>
          <p:nvPr/>
        </p:nvSpPr>
        <p:spPr>
          <a:xfrm>
            <a:off x="4800600" y="5057001"/>
            <a:ext cx="1273105" cy="369332"/>
          </a:xfrm>
          <a:prstGeom prst="rect">
            <a:avLst/>
          </a:prstGeom>
          <a:noFill/>
        </p:spPr>
        <p:txBody>
          <a:bodyPr wrap="none" rtlCol="0">
            <a:spAutoFit/>
          </a:bodyPr>
          <a:lstStyle/>
          <a:p>
            <a:pPr defTabSz="914400"/>
            <a:r>
              <a:rPr lang="en-US" i="1" dirty="0" smtClean="0">
                <a:solidFill>
                  <a:srgbClr val="FF0000"/>
                </a:solidFill>
                <a:latin typeface="Comic Sans MS" pitchFamily="66" charset="0"/>
              </a:rPr>
              <a:t>Piezo OFF</a:t>
            </a:r>
            <a:endParaRPr lang="en-US" dirty="0">
              <a:solidFill>
                <a:prstClr val="black"/>
              </a:solidFill>
            </a:endParaRPr>
          </a:p>
        </p:txBody>
      </p:sp>
      <p:sp>
        <p:nvSpPr>
          <p:cNvPr id="18" name="TextBox 17"/>
          <p:cNvSpPr txBox="1"/>
          <p:nvPr/>
        </p:nvSpPr>
        <p:spPr>
          <a:xfrm>
            <a:off x="7467600" y="5057001"/>
            <a:ext cx="1178528" cy="646331"/>
          </a:xfrm>
          <a:prstGeom prst="rect">
            <a:avLst/>
          </a:prstGeom>
          <a:noFill/>
        </p:spPr>
        <p:txBody>
          <a:bodyPr wrap="none" rtlCol="0">
            <a:spAutoFit/>
          </a:bodyPr>
          <a:lstStyle/>
          <a:p>
            <a:pPr defTabSz="914400"/>
            <a:r>
              <a:rPr lang="en-US" i="1" dirty="0" smtClean="0">
                <a:solidFill>
                  <a:srgbClr val="9BBB59">
                    <a:lumMod val="75000"/>
                  </a:srgbClr>
                </a:solidFill>
                <a:latin typeface="Comic Sans MS" pitchFamily="66" charset="0"/>
              </a:rPr>
              <a:t>Piezo ON</a:t>
            </a:r>
          </a:p>
          <a:p>
            <a:pPr defTabSz="914400"/>
            <a:endParaRPr lang="en-US" dirty="0">
              <a:solidFill>
                <a:prstClr val="black"/>
              </a:solidFill>
            </a:endParaRPr>
          </a:p>
        </p:txBody>
      </p:sp>
      <p:sp>
        <p:nvSpPr>
          <p:cNvPr id="19" name="TextBox 18"/>
          <p:cNvSpPr txBox="1"/>
          <p:nvPr/>
        </p:nvSpPr>
        <p:spPr>
          <a:xfrm>
            <a:off x="2133600" y="304800"/>
            <a:ext cx="4495800" cy="646331"/>
          </a:xfrm>
          <a:prstGeom prst="rect">
            <a:avLst/>
          </a:prstGeom>
          <a:noFill/>
        </p:spPr>
        <p:txBody>
          <a:bodyPr wrap="square" rtlCol="0">
            <a:spAutoFit/>
          </a:bodyPr>
          <a:lstStyle/>
          <a:p>
            <a:pPr algn="ctr" defTabSz="914400"/>
            <a:r>
              <a:rPr lang="en-US" dirty="0" smtClean="0">
                <a:solidFill>
                  <a:prstClr val="black"/>
                </a:solidFill>
                <a:latin typeface="Comic Sans MS" pitchFamily="66" charset="0"/>
              </a:rPr>
              <a:t>Results of LS LFD Compensation</a:t>
            </a:r>
          </a:p>
          <a:p>
            <a:pPr algn="ctr" defTabSz="914400"/>
            <a:r>
              <a:rPr lang="en-US" dirty="0" smtClean="0">
                <a:solidFill>
                  <a:prstClr val="black"/>
                </a:solidFill>
                <a:latin typeface="Comic Sans MS" pitchFamily="66" charset="0"/>
              </a:rPr>
              <a:t>(at HTS; Eacc~30-35MV/m)</a:t>
            </a:r>
            <a:endParaRPr lang="en-US" dirty="0">
              <a:solidFill>
                <a:prstClr val="black"/>
              </a:solidFill>
              <a:latin typeface="Comic Sans MS" pitchFamily="66" charset="0"/>
            </a:endParaRPr>
          </a:p>
        </p:txBody>
      </p:sp>
    </p:spTree>
    <p:extLst>
      <p:ext uri="{BB962C8B-B14F-4D97-AF65-F5344CB8AC3E}">
        <p14:creationId xmlns:p14="http://schemas.microsoft.com/office/powerpoint/2010/main" val="3390720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9647" t="7006" r="29955" b="4576"/>
          <a:stretch/>
        </p:blipFill>
        <p:spPr>
          <a:xfrm>
            <a:off x="825910" y="370297"/>
            <a:ext cx="7236541" cy="6388878"/>
          </a:xfrm>
          <a:prstGeom prst="rect">
            <a:avLst/>
          </a:prstGeom>
        </p:spPr>
      </p:pic>
      <p:sp>
        <p:nvSpPr>
          <p:cNvPr id="5" name="TextBox 4"/>
          <p:cNvSpPr txBox="1"/>
          <p:nvPr/>
        </p:nvSpPr>
        <p:spPr>
          <a:xfrm>
            <a:off x="1524000" y="965"/>
            <a:ext cx="5626284" cy="369332"/>
          </a:xfrm>
          <a:prstGeom prst="rect">
            <a:avLst/>
          </a:prstGeom>
          <a:noFill/>
        </p:spPr>
        <p:txBody>
          <a:bodyPr wrap="none" rtlCol="0">
            <a:spAutoFit/>
          </a:bodyPr>
          <a:lstStyle/>
          <a:p>
            <a:r>
              <a:rPr lang="en-US" dirty="0" smtClean="0"/>
              <a:t>LFD Compensation at S1G (LFD during “fill” and “flat-top”)</a:t>
            </a:r>
            <a:endParaRPr lang="en-US" dirty="0"/>
          </a:p>
        </p:txBody>
      </p:sp>
    </p:spTree>
    <p:extLst>
      <p:ext uri="{BB962C8B-B14F-4D97-AF65-F5344CB8AC3E}">
        <p14:creationId xmlns:p14="http://schemas.microsoft.com/office/powerpoint/2010/main" val="381629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ontent Placeholder 7"/>
          <p:cNvGrpSpPr>
            <a:grpSpLocks noGrp="1"/>
          </p:cNvGrpSpPr>
          <p:nvPr/>
        </p:nvGrpSpPr>
        <p:grpSpPr>
          <a:xfrm>
            <a:off x="1543050" y="2400301"/>
            <a:ext cx="6172200" cy="3394472"/>
            <a:chOff x="25603200" y="10287000"/>
            <a:chExt cx="8229600" cy="5087938"/>
          </a:xfrm>
        </p:grpSpPr>
        <p:pic>
          <p:nvPicPr>
            <p:cNvPr id="9" name="Picture 10" descr="92Hz-mesh"/>
            <p:cNvPicPr>
              <a:picLocks noChangeAspect="1" noChangeArrowheads="1"/>
            </p:cNvPicPr>
            <p:nvPr/>
          </p:nvPicPr>
          <p:blipFill>
            <a:blip r:embed="rId3" cstate="print"/>
            <a:srcRect/>
            <a:stretch>
              <a:fillRect/>
            </a:stretch>
          </p:blipFill>
          <p:spPr bwMode="auto">
            <a:xfrm>
              <a:off x="25603200" y="10591800"/>
              <a:ext cx="6019800" cy="4783138"/>
            </a:xfrm>
            <a:prstGeom prst="rect">
              <a:avLst/>
            </a:prstGeom>
            <a:noFill/>
          </p:spPr>
        </p:pic>
        <p:grpSp>
          <p:nvGrpSpPr>
            <p:cNvPr id="10" name="Group 11"/>
            <p:cNvGrpSpPr>
              <a:grpSpLocks/>
            </p:cNvGrpSpPr>
            <p:nvPr/>
          </p:nvGrpSpPr>
          <p:grpSpPr bwMode="auto">
            <a:xfrm>
              <a:off x="30022800" y="10287000"/>
              <a:ext cx="3810000" cy="2667000"/>
              <a:chOff x="96" y="480"/>
              <a:chExt cx="3408" cy="2470"/>
            </a:xfrm>
          </p:grpSpPr>
          <p:pic>
            <p:nvPicPr>
              <p:cNvPr id="13" name="Picture 4"/>
              <p:cNvPicPr>
                <a:picLocks noChangeAspect="1" noChangeArrowheads="1"/>
              </p:cNvPicPr>
              <p:nvPr/>
            </p:nvPicPr>
            <p:blipFill>
              <a:blip r:embed="rId4" cstate="print"/>
              <a:srcRect/>
              <a:stretch>
                <a:fillRect/>
              </a:stretch>
            </p:blipFill>
            <p:spPr bwMode="auto">
              <a:xfrm>
                <a:off x="96" y="480"/>
                <a:ext cx="3408" cy="2470"/>
              </a:xfrm>
              <a:prstGeom prst="rect">
                <a:avLst/>
              </a:prstGeom>
              <a:noFill/>
              <a:ln w="9525">
                <a:noFill/>
                <a:miter lim="800000"/>
                <a:headEnd/>
                <a:tailEnd/>
              </a:ln>
              <a:effectLst/>
            </p:spPr>
          </p:pic>
          <p:pic>
            <p:nvPicPr>
              <p:cNvPr id="14" name="Picture 5"/>
              <p:cNvPicPr>
                <a:picLocks noChangeAspect="1" noChangeArrowheads="1"/>
              </p:cNvPicPr>
              <p:nvPr/>
            </p:nvPicPr>
            <p:blipFill>
              <a:blip r:embed="rId5" cstate="print"/>
              <a:srcRect/>
              <a:stretch>
                <a:fillRect/>
              </a:stretch>
            </p:blipFill>
            <p:spPr bwMode="auto">
              <a:xfrm>
                <a:off x="1152" y="1776"/>
                <a:ext cx="1248" cy="842"/>
              </a:xfrm>
              <a:prstGeom prst="rect">
                <a:avLst/>
              </a:prstGeom>
              <a:noFill/>
              <a:ln w="9525">
                <a:noFill/>
                <a:miter lim="800000"/>
                <a:headEnd/>
                <a:tailEnd/>
              </a:ln>
              <a:effectLst/>
            </p:spPr>
          </p:pic>
          <p:sp>
            <p:nvSpPr>
              <p:cNvPr id="15" name="Line 6"/>
              <p:cNvSpPr>
                <a:spLocks noChangeShapeType="1"/>
              </p:cNvSpPr>
              <p:nvPr/>
            </p:nvSpPr>
            <p:spPr bwMode="auto">
              <a:xfrm>
                <a:off x="720" y="1584"/>
                <a:ext cx="672" cy="384"/>
              </a:xfrm>
              <a:prstGeom prst="line">
                <a:avLst/>
              </a:prstGeom>
              <a:noFill/>
              <a:ln w="9525">
                <a:solidFill>
                  <a:srgbClr val="000000"/>
                </a:solidFill>
                <a:round/>
                <a:headEnd/>
                <a:tailEnd type="triangle" w="med" len="med"/>
              </a:ln>
              <a:effectLst/>
            </p:spPr>
            <p:txBody>
              <a:bodyPr/>
              <a:lstStyle/>
              <a:p>
                <a:pPr defTabSz="685800"/>
                <a:endParaRPr lang="en-US" sz="1350">
                  <a:solidFill>
                    <a:prstClr val="black"/>
                  </a:solidFill>
                </a:endParaRPr>
              </a:p>
            </p:txBody>
          </p:sp>
          <p:sp>
            <p:nvSpPr>
              <p:cNvPr id="16" name="Line 7"/>
              <p:cNvSpPr>
                <a:spLocks noChangeShapeType="1"/>
              </p:cNvSpPr>
              <p:nvPr/>
            </p:nvSpPr>
            <p:spPr bwMode="auto">
              <a:xfrm flipH="1">
                <a:off x="1776" y="1584"/>
                <a:ext cx="0" cy="432"/>
              </a:xfrm>
              <a:prstGeom prst="line">
                <a:avLst/>
              </a:prstGeom>
              <a:noFill/>
              <a:ln w="9525">
                <a:solidFill>
                  <a:srgbClr val="000000"/>
                </a:solidFill>
                <a:round/>
                <a:headEnd/>
                <a:tailEnd type="triangle" w="med" len="med"/>
              </a:ln>
              <a:effectLst/>
            </p:spPr>
            <p:txBody>
              <a:bodyPr/>
              <a:lstStyle/>
              <a:p>
                <a:pPr defTabSz="685800"/>
                <a:endParaRPr lang="en-US" sz="1350">
                  <a:solidFill>
                    <a:prstClr val="black"/>
                  </a:solidFill>
                </a:endParaRPr>
              </a:p>
            </p:txBody>
          </p:sp>
        </p:grpSp>
        <p:sp>
          <p:nvSpPr>
            <p:cNvPr id="11" name="Line 12"/>
            <p:cNvSpPr>
              <a:spLocks noChangeShapeType="1"/>
            </p:cNvSpPr>
            <p:nvPr/>
          </p:nvSpPr>
          <p:spPr bwMode="auto">
            <a:xfrm flipH="1">
              <a:off x="28727400" y="11506200"/>
              <a:ext cx="1981200" cy="2133600"/>
            </a:xfrm>
            <a:prstGeom prst="line">
              <a:avLst/>
            </a:prstGeom>
            <a:noFill/>
            <a:ln w="9525">
              <a:solidFill>
                <a:srgbClr val="FF0000"/>
              </a:solidFill>
              <a:round/>
              <a:headEnd/>
              <a:tailEnd type="triangle" w="med" len="med"/>
            </a:ln>
            <a:effectLst/>
          </p:spPr>
          <p:txBody>
            <a:bodyPr/>
            <a:lstStyle/>
            <a:p>
              <a:pPr defTabSz="685800"/>
              <a:endParaRPr lang="en-US" sz="1350">
                <a:solidFill>
                  <a:prstClr val="black"/>
                </a:solidFill>
              </a:endParaRPr>
            </a:p>
          </p:txBody>
        </p:sp>
        <p:sp>
          <p:nvSpPr>
            <p:cNvPr id="12" name="Line 13"/>
            <p:cNvSpPr>
              <a:spLocks noChangeShapeType="1"/>
            </p:cNvSpPr>
            <p:nvPr/>
          </p:nvSpPr>
          <p:spPr bwMode="auto">
            <a:xfrm flipH="1">
              <a:off x="28346400" y="11506200"/>
              <a:ext cx="3505200" cy="1066800"/>
            </a:xfrm>
            <a:prstGeom prst="line">
              <a:avLst/>
            </a:prstGeom>
            <a:noFill/>
            <a:ln w="9525">
              <a:solidFill>
                <a:srgbClr val="FF0000"/>
              </a:solidFill>
              <a:round/>
              <a:headEnd/>
              <a:tailEnd type="triangle" w="med" len="med"/>
            </a:ln>
            <a:effectLst/>
          </p:spPr>
          <p:txBody>
            <a:bodyPr/>
            <a:lstStyle/>
            <a:p>
              <a:pPr defTabSz="685800"/>
              <a:endParaRPr lang="en-US" sz="1350">
                <a:solidFill>
                  <a:prstClr val="black"/>
                </a:solidFill>
              </a:endParaRPr>
            </a:p>
          </p:txBody>
        </p:sp>
      </p:grpSp>
      <p:sp>
        <p:nvSpPr>
          <p:cNvPr id="17" name="Title 16"/>
          <p:cNvSpPr txBox="1">
            <a:spLocks noGrp="1"/>
          </p:cNvSpPr>
          <p:nvPr>
            <p:ph type="title"/>
          </p:nvPr>
        </p:nvSpPr>
        <p:spPr>
          <a:xfrm>
            <a:off x="1543050" y="1931558"/>
            <a:ext cx="2571750" cy="1384995"/>
          </a:xfrm>
          <a:prstGeom prst="rect">
            <a:avLst/>
          </a:prstGeom>
          <a:noFill/>
        </p:spPr>
        <p:txBody>
          <a:bodyPr wrap="square" rtlCol="0">
            <a:spAutoFit/>
          </a:bodyPr>
          <a:lstStyle/>
          <a:p>
            <a:pPr algn="just"/>
            <a:r>
              <a:rPr lang="en-US" sz="1200" dirty="0">
                <a:latin typeface="Comic Sans MS" pitchFamily="66" charset="0"/>
              </a:rPr>
              <a:t>The Piezo tuner actively damped vibrations induced  by external sources. An IIR filter bank was used to isolate and reverse the phase of the particular spectral line. The phase reversed signal then fed back to the piezo tuner.</a:t>
            </a:r>
            <a:endParaRPr lang="en-US" sz="1200" dirty="0"/>
          </a:p>
        </p:txBody>
      </p:sp>
      <p:sp>
        <p:nvSpPr>
          <p:cNvPr id="18" name="Rectangle 17"/>
          <p:cNvSpPr/>
          <p:nvPr/>
        </p:nvSpPr>
        <p:spPr>
          <a:xfrm>
            <a:off x="6057900" y="4400551"/>
            <a:ext cx="1771650" cy="1246495"/>
          </a:xfrm>
          <a:prstGeom prst="rect">
            <a:avLst/>
          </a:prstGeom>
        </p:spPr>
        <p:txBody>
          <a:bodyPr wrap="square">
            <a:spAutoFit/>
          </a:bodyPr>
          <a:lstStyle/>
          <a:p>
            <a:pPr defTabSz="685800"/>
            <a:r>
              <a:rPr lang="en-US" sz="1500" dirty="0">
                <a:solidFill>
                  <a:prstClr val="black"/>
                </a:solidFill>
                <a:latin typeface="Comic Sans MS" pitchFamily="66" charset="0"/>
              </a:rPr>
              <a:t>Active damping reduces the vibration at this frequency </a:t>
            </a:r>
          </a:p>
          <a:p>
            <a:pPr defTabSz="685800"/>
            <a:r>
              <a:rPr lang="en-US" sz="1500" b="1" dirty="0">
                <a:solidFill>
                  <a:srgbClr val="FF0000"/>
                </a:solidFill>
                <a:latin typeface="Comic Sans MS" pitchFamily="66" charset="0"/>
              </a:rPr>
              <a:t>by 15 dB. </a:t>
            </a:r>
          </a:p>
        </p:txBody>
      </p:sp>
      <p:sp>
        <p:nvSpPr>
          <p:cNvPr id="19" name="Title 1"/>
          <p:cNvSpPr txBox="1">
            <a:spLocks/>
          </p:cNvSpPr>
          <p:nvPr/>
        </p:nvSpPr>
        <p:spPr>
          <a:xfrm>
            <a:off x="1485900" y="971550"/>
            <a:ext cx="6172200" cy="479822"/>
          </a:xfrm>
          <a:prstGeom prst="rect">
            <a:avLst/>
          </a:prstGeom>
        </p:spPr>
        <p:txBody>
          <a:bodyPr vert="horz" lIns="68580" tIns="34290" rIns="68580" bIns="34290" rtlCol="0" anchor="ctr">
            <a:normAutofit fontScale="97500"/>
          </a:bodyPr>
          <a:lstStyle/>
          <a:p>
            <a:pPr algn="ctr" defTabSz="685800">
              <a:spcBef>
                <a:spcPct val="0"/>
              </a:spcBef>
              <a:defRPr/>
            </a:pPr>
            <a:r>
              <a:rPr lang="en-US" sz="1350" dirty="0">
                <a:solidFill>
                  <a:prstClr val="black"/>
                </a:solidFill>
                <a:effectLst>
                  <a:outerShdw blurRad="38100" dist="38100" dir="2700000" algn="tl">
                    <a:srgbClr val="000000">
                      <a:alpha val="43137"/>
                    </a:srgbClr>
                  </a:outerShdw>
                </a:effectLst>
                <a:latin typeface="Comic Sans MS" pitchFamily="66" charset="0"/>
              </a:rPr>
              <a:t>CC2 – FNAL SRF Cavity  Resonance Control “sand box”</a:t>
            </a:r>
            <a:br>
              <a:rPr lang="en-US" sz="1350" dirty="0">
                <a:solidFill>
                  <a:prstClr val="black"/>
                </a:solidFill>
                <a:effectLst>
                  <a:outerShdw blurRad="38100" dist="38100" dir="2700000" algn="tl">
                    <a:srgbClr val="000000">
                      <a:alpha val="43137"/>
                    </a:srgbClr>
                  </a:outerShdw>
                </a:effectLst>
                <a:latin typeface="Comic Sans MS" pitchFamily="66" charset="0"/>
              </a:rPr>
            </a:br>
            <a:r>
              <a:rPr lang="en-US" sz="1050" dirty="0">
                <a:solidFill>
                  <a:prstClr val="black"/>
                </a:solidFill>
                <a:latin typeface="Comic Sans MS" pitchFamily="66" charset="0"/>
              </a:rPr>
              <a:t>now is part of Photo-injector for NML Accelerator Physics R&amp;D Facility</a:t>
            </a:r>
          </a:p>
        </p:txBody>
      </p:sp>
      <p:sp>
        <p:nvSpPr>
          <p:cNvPr id="20" name="Rectangle 19"/>
          <p:cNvSpPr/>
          <p:nvPr/>
        </p:nvSpPr>
        <p:spPr>
          <a:xfrm>
            <a:off x="1885950" y="1428751"/>
            <a:ext cx="5086350" cy="646331"/>
          </a:xfrm>
          <a:prstGeom prst="rect">
            <a:avLst/>
          </a:prstGeom>
          <a:solidFill>
            <a:srgbClr val="FFFF00"/>
          </a:solidFill>
        </p:spPr>
        <p:txBody>
          <a:bodyPr wrap="square">
            <a:spAutoFit/>
          </a:bodyPr>
          <a:lstStyle/>
          <a:p>
            <a:pPr lvl="2" defTabSz="685800"/>
            <a:r>
              <a:rPr lang="en-US" sz="1200" dirty="0">
                <a:solidFill>
                  <a:prstClr val="black"/>
                </a:solidFill>
                <a:latin typeface="Comic Sans MS" pitchFamily="66" charset="0"/>
              </a:rPr>
              <a:t>Compensation of mechanical vibrations induced by external mechanical noise sources (e.g. pumps, cranes, etc.).</a:t>
            </a:r>
          </a:p>
        </p:txBody>
      </p:sp>
    </p:spTree>
    <p:extLst>
      <p:ext uri="{BB962C8B-B14F-4D97-AF65-F5344CB8AC3E}">
        <p14:creationId xmlns:p14="http://schemas.microsoft.com/office/powerpoint/2010/main" val="3570795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6721"/>
            <a:ext cx="9011798" cy="5964806"/>
          </a:xfrm>
        </p:spPr>
        <p:txBody>
          <a:bodyPr>
            <a:normAutofit fontScale="92500" lnSpcReduction="20000"/>
          </a:bodyPr>
          <a:lstStyle/>
          <a:p>
            <a:pPr marL="0" indent="0" algn="ctr">
              <a:buNone/>
            </a:pPr>
            <a:r>
              <a:rPr lang="en-US" dirty="0" smtClean="0">
                <a:latin typeface="Arial Rounded MT Bold" panose="020F0704030504030204" pitchFamily="34" charset="0"/>
              </a:rPr>
              <a:t>Outline</a:t>
            </a:r>
          </a:p>
          <a:p>
            <a:pPr lvl="1"/>
            <a:r>
              <a:rPr lang="en-US" dirty="0" smtClean="0">
                <a:latin typeface="Arial Rounded MT Bold" panose="020F0704030504030204" pitchFamily="34" charset="0"/>
              </a:rPr>
              <a:t>Tuner design (1.3GHz &amp; 3.9GHz)</a:t>
            </a:r>
          </a:p>
          <a:p>
            <a:pPr lvl="2"/>
            <a:r>
              <a:rPr lang="en-US" dirty="0" smtClean="0">
                <a:latin typeface="Arial Rounded MT Bold" panose="020F0704030504030204" pitchFamily="34" charset="0"/>
              </a:rPr>
              <a:t>Parameters of tuner </a:t>
            </a:r>
          </a:p>
          <a:p>
            <a:pPr lvl="2"/>
            <a:r>
              <a:rPr lang="en-US" dirty="0" smtClean="0">
                <a:latin typeface="Arial Rounded MT Bold" panose="020F0704030504030204" pitchFamily="34" charset="0"/>
              </a:rPr>
              <a:t>Reliability of the tuner- reliable electromechanical actuator &amp; piezo actuator</a:t>
            </a:r>
          </a:p>
          <a:p>
            <a:pPr lvl="2"/>
            <a:r>
              <a:rPr lang="en-US" dirty="0" smtClean="0">
                <a:latin typeface="Arial Rounded MT Bold" panose="020F0704030504030204" pitchFamily="34" charset="0"/>
              </a:rPr>
              <a:t>ALT test of piezo.. Heating of the piezo (60Hz repetition rate and high amplitude of voltage on piezo… )</a:t>
            </a:r>
          </a:p>
          <a:p>
            <a:pPr lvl="1"/>
            <a:r>
              <a:rPr lang="en-US" dirty="0" smtClean="0">
                <a:latin typeface="Arial Rounded MT Bold" panose="020F0704030504030204" pitchFamily="34" charset="0"/>
              </a:rPr>
              <a:t>Active Resonance Control </a:t>
            </a:r>
          </a:p>
          <a:p>
            <a:pPr lvl="2"/>
            <a:r>
              <a:rPr lang="en-US" dirty="0" smtClean="0">
                <a:latin typeface="Arial Rounded MT Bold" panose="020F0704030504030204" pitchFamily="34" charset="0"/>
              </a:rPr>
              <a:t>Developed at FNAL Adaptive Least Square Algorithm for LFD compensation…</a:t>
            </a:r>
          </a:p>
          <a:p>
            <a:pPr lvl="2"/>
            <a:r>
              <a:rPr lang="en-US" dirty="0" smtClean="0">
                <a:latin typeface="Arial Rounded MT Bold" panose="020F0704030504030204" pitchFamily="34" charset="0"/>
              </a:rPr>
              <a:t>Developed in frame of ILC program… successfully applied for different tuner/cavity system and different RF pulses (1msec; 8 </a:t>
            </a:r>
            <a:r>
              <a:rPr lang="en-US" dirty="0" err="1" smtClean="0">
                <a:latin typeface="Arial Rounded MT Bold" panose="020F0704030504030204" pitchFamily="34" charset="0"/>
              </a:rPr>
              <a:t>msec</a:t>
            </a:r>
            <a:r>
              <a:rPr lang="en-US" dirty="0" smtClean="0">
                <a:latin typeface="Arial Rounded MT Bold" panose="020F0704030504030204" pitchFamily="34" charset="0"/>
              </a:rPr>
              <a:t>, …)</a:t>
            </a:r>
          </a:p>
          <a:p>
            <a:pPr lvl="2"/>
            <a:r>
              <a:rPr lang="en-US" dirty="0" smtClean="0">
                <a:latin typeface="Arial Rounded MT Bold" panose="020F0704030504030204" pitchFamily="34" charset="0"/>
              </a:rPr>
              <a:t>FNAL </a:t>
            </a:r>
            <a:r>
              <a:rPr lang="en-US" dirty="0" smtClean="0">
                <a:latin typeface="Arial Rounded MT Bold" panose="020F0704030504030204" pitchFamily="34" charset="0"/>
              </a:rPr>
              <a:t>algorithm compensate not only  “flat-top” but also LFD during  “ RF-fill” (DESY algorithm can’t compensate “RF-fill”)</a:t>
            </a:r>
          </a:p>
          <a:p>
            <a:pPr lvl="2"/>
            <a:r>
              <a:rPr lang="en-US" dirty="0" smtClean="0">
                <a:latin typeface="Arial Rounded MT Bold" panose="020F0704030504030204" pitchFamily="34" charset="0"/>
              </a:rPr>
              <a:t>“60 Hz” repetition rate === microphonics from previous pulse…</a:t>
            </a:r>
          </a:p>
          <a:p>
            <a:pPr lvl="1"/>
            <a:endParaRPr lang="en-US" dirty="0">
              <a:latin typeface="Arial Rounded MT Bold" panose="020F0704030504030204" pitchFamily="34" charset="0"/>
            </a:endParaRPr>
          </a:p>
        </p:txBody>
      </p:sp>
      <p:sp>
        <p:nvSpPr>
          <p:cNvPr id="6" name="TextBox 5"/>
          <p:cNvSpPr txBox="1"/>
          <p:nvPr/>
        </p:nvSpPr>
        <p:spPr>
          <a:xfrm>
            <a:off x="738130" y="6475819"/>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217180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7401" y="771203"/>
            <a:ext cx="5582906" cy="3045772"/>
          </a:xfrm>
          <a:prstGeom prst="rect">
            <a:avLst/>
          </a:prstGeom>
        </p:spPr>
      </p:pic>
      <p:sp>
        <p:nvSpPr>
          <p:cNvPr id="2" name="Title 1"/>
          <p:cNvSpPr>
            <a:spLocks noGrp="1"/>
          </p:cNvSpPr>
          <p:nvPr>
            <p:ph type="title"/>
          </p:nvPr>
        </p:nvSpPr>
        <p:spPr>
          <a:xfrm>
            <a:off x="2410947" y="57491"/>
            <a:ext cx="6061024" cy="753401"/>
          </a:xfrm>
        </p:spPr>
        <p:txBody>
          <a:bodyPr>
            <a:normAutofit fontScale="90000"/>
          </a:bodyPr>
          <a:lstStyle/>
          <a:p>
            <a:r>
              <a:rPr lang="en-US" sz="3600" dirty="0" smtClean="0">
                <a:latin typeface="Arial Rounded MT Bold" panose="020F0704030504030204" pitchFamily="34" charset="0"/>
              </a:rPr>
              <a:t>LCLS II SRF Cavity tuners</a:t>
            </a:r>
            <a:br>
              <a:rPr lang="en-US" sz="3600" dirty="0" smtClean="0">
                <a:latin typeface="Arial Rounded MT Bold" panose="020F0704030504030204" pitchFamily="34" charset="0"/>
              </a:rPr>
            </a:br>
            <a:r>
              <a:rPr lang="en-US" sz="2000" dirty="0" smtClean="0">
                <a:latin typeface="Arial Rounded MT Bold" panose="020F0704030504030204" pitchFamily="34" charset="0"/>
              </a:rPr>
              <a:t>(designed/tested and manufactured at FNAL)</a:t>
            </a:r>
            <a:endParaRPr lang="en-US" sz="2000" dirty="0">
              <a:latin typeface="Arial Rounded MT Bold" panose="020F0704030504030204" pitchFamily="34" charset="0"/>
            </a:endParaRPr>
          </a:p>
        </p:txBody>
      </p:sp>
      <p:pic>
        <p:nvPicPr>
          <p:cNvPr id="6" name="Picture 5"/>
          <p:cNvPicPr>
            <a:picLocks noChangeAspect="1"/>
          </p:cNvPicPr>
          <p:nvPr/>
        </p:nvPicPr>
        <p:blipFill>
          <a:blip r:embed="rId3"/>
          <a:stretch>
            <a:fillRect/>
          </a:stretch>
        </p:blipFill>
        <p:spPr>
          <a:xfrm>
            <a:off x="784540" y="4139268"/>
            <a:ext cx="4194412" cy="2493480"/>
          </a:xfrm>
          <a:prstGeom prst="rect">
            <a:avLst/>
          </a:prstGeom>
        </p:spPr>
      </p:pic>
      <p:sp>
        <p:nvSpPr>
          <p:cNvPr id="7" name="TextBox 6"/>
          <p:cNvSpPr txBox="1"/>
          <p:nvPr/>
        </p:nvSpPr>
        <p:spPr>
          <a:xfrm>
            <a:off x="3144981" y="3905441"/>
            <a:ext cx="2854037" cy="738664"/>
          </a:xfrm>
          <a:prstGeom prst="rect">
            <a:avLst/>
          </a:prstGeom>
          <a:noFill/>
        </p:spPr>
        <p:txBody>
          <a:bodyPr wrap="square" rtlCol="0">
            <a:spAutoFit/>
          </a:bodyPr>
          <a:lstStyle/>
          <a:p>
            <a:r>
              <a:rPr lang="en-US" sz="1400" dirty="0" smtClean="0">
                <a:latin typeface="Arial Rounded MT Bold" panose="020F0704030504030204" pitchFamily="34" charset="0"/>
              </a:rPr>
              <a:t>Blade tuner </a:t>
            </a:r>
          </a:p>
          <a:p>
            <a:r>
              <a:rPr lang="en-US" sz="1400" dirty="0" smtClean="0">
                <a:latin typeface="Arial Rounded MT Bold" panose="020F0704030504030204" pitchFamily="34" charset="0"/>
              </a:rPr>
              <a:t>(</a:t>
            </a:r>
            <a:r>
              <a:rPr lang="en-US" sz="1400" dirty="0">
                <a:latin typeface="Arial Rounded MT Bold" panose="020F0704030504030204" pitchFamily="34" charset="0"/>
              </a:rPr>
              <a:t>a</a:t>
            </a:r>
            <a:r>
              <a:rPr lang="en-US" sz="1400" dirty="0" smtClean="0">
                <a:latin typeface="Arial Rounded MT Bold" panose="020F0704030504030204" pitchFamily="34" charset="0"/>
              </a:rPr>
              <a:t>dopted from INFN) </a:t>
            </a:r>
          </a:p>
          <a:p>
            <a:r>
              <a:rPr lang="en-US" sz="1400" dirty="0" smtClean="0">
                <a:latin typeface="Arial Rounded MT Bold" panose="020F0704030504030204" pitchFamily="34" charset="0"/>
              </a:rPr>
              <a:t>&amp; piezo tuner</a:t>
            </a:r>
            <a:endParaRPr lang="en-US" sz="1400" dirty="0">
              <a:latin typeface="Arial Rounded MT Bold" panose="020F0704030504030204" pitchFamily="34" charset="0"/>
            </a:endParaRPr>
          </a:p>
        </p:txBody>
      </p:sp>
      <p:sp>
        <p:nvSpPr>
          <p:cNvPr id="8" name="TextBox 7"/>
          <p:cNvSpPr txBox="1"/>
          <p:nvPr/>
        </p:nvSpPr>
        <p:spPr>
          <a:xfrm>
            <a:off x="900546" y="1204333"/>
            <a:ext cx="917239"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1.3 GHz</a:t>
            </a:r>
            <a:endParaRPr lang="en-US"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784540" y="4139268"/>
            <a:ext cx="917239"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3.9 GHz</a:t>
            </a:r>
            <a:endParaRPr lang="en-US" b="1" dirty="0">
              <a:solidFill>
                <a:srgbClr val="FF0000"/>
              </a:solidFill>
              <a:effectLst>
                <a:outerShdw blurRad="38100" dist="38100" dir="2700000" algn="tl">
                  <a:srgbClr val="000000">
                    <a:alpha val="43137"/>
                  </a:srgbClr>
                </a:outerShdw>
              </a:effectLst>
            </a:endParaRPr>
          </a:p>
        </p:txBody>
      </p:sp>
      <p:sp>
        <p:nvSpPr>
          <p:cNvPr id="10" name="TextBox 9"/>
          <p:cNvSpPr txBox="1"/>
          <p:nvPr/>
        </p:nvSpPr>
        <p:spPr>
          <a:xfrm>
            <a:off x="5944328" y="1091790"/>
            <a:ext cx="2785121" cy="1600438"/>
          </a:xfrm>
          <a:prstGeom prst="rect">
            <a:avLst/>
          </a:prstGeom>
          <a:solidFill>
            <a:srgbClr val="FFFF00"/>
          </a:solidFill>
        </p:spPr>
        <p:txBody>
          <a:bodyPr wrap="none" rtlCol="0">
            <a:spAutoFit/>
          </a:bodyPr>
          <a:lstStyle/>
          <a:p>
            <a:r>
              <a:rPr lang="en-US" sz="1400" dirty="0" smtClean="0">
                <a:latin typeface="Arial Rounded MT Bold" panose="020F0704030504030204" pitchFamily="34" charset="0"/>
              </a:rPr>
              <a:t>Coarse tuner range – 600kHz</a:t>
            </a:r>
          </a:p>
          <a:p>
            <a:r>
              <a:rPr lang="en-US" sz="1400" dirty="0" smtClean="0">
                <a:latin typeface="Arial Rounded MT Bold" panose="020F0704030504030204" pitchFamily="34" charset="0"/>
              </a:rPr>
              <a:t>Piezo tuner range – 3 kHz</a:t>
            </a:r>
          </a:p>
          <a:p>
            <a:endParaRPr lang="en-US" sz="1400" dirty="0">
              <a:latin typeface="Arial Rounded MT Bold" panose="020F0704030504030204" pitchFamily="34" charset="0"/>
            </a:endParaRPr>
          </a:p>
          <a:p>
            <a:r>
              <a:rPr lang="en-US" sz="1400" dirty="0" smtClean="0">
                <a:latin typeface="Arial Rounded MT Bold" panose="020F0704030504030204" pitchFamily="34" charset="0"/>
              </a:rPr>
              <a:t>Coarse tuner</a:t>
            </a:r>
          </a:p>
          <a:p>
            <a:r>
              <a:rPr lang="en-US" sz="1400" dirty="0" smtClean="0">
                <a:latin typeface="Arial Rounded MT Bold" panose="020F0704030504030204" pitchFamily="34" charset="0"/>
              </a:rPr>
              <a:t> resolution        - 1.3Hz/step</a:t>
            </a:r>
          </a:p>
          <a:p>
            <a:endParaRPr lang="en-US" sz="1400" dirty="0" smtClean="0">
              <a:latin typeface="Arial Rounded MT Bold" panose="020F0704030504030204" pitchFamily="34" charset="0"/>
            </a:endParaRPr>
          </a:p>
          <a:p>
            <a:r>
              <a:rPr lang="en-US" sz="1400" dirty="0" smtClean="0">
                <a:latin typeface="Arial Rounded MT Bold" panose="020F0704030504030204" pitchFamily="34" charset="0"/>
              </a:rPr>
              <a:t>Piezo tuner resolution  - 0.1Hz</a:t>
            </a:r>
            <a:endParaRPr lang="en-US" sz="1400" dirty="0">
              <a:latin typeface="Arial Rounded MT Bold" panose="020F0704030504030204" pitchFamily="34" charset="0"/>
            </a:endParaRPr>
          </a:p>
        </p:txBody>
      </p:sp>
      <p:sp>
        <p:nvSpPr>
          <p:cNvPr id="11" name="TextBox 10"/>
          <p:cNvSpPr txBox="1"/>
          <p:nvPr/>
        </p:nvSpPr>
        <p:spPr>
          <a:xfrm>
            <a:off x="5944328" y="4646943"/>
            <a:ext cx="2785121" cy="1600438"/>
          </a:xfrm>
          <a:prstGeom prst="rect">
            <a:avLst/>
          </a:prstGeom>
          <a:solidFill>
            <a:srgbClr val="FFFF00"/>
          </a:solidFill>
        </p:spPr>
        <p:txBody>
          <a:bodyPr wrap="none" rtlCol="0">
            <a:spAutoFit/>
          </a:bodyPr>
          <a:lstStyle/>
          <a:p>
            <a:r>
              <a:rPr lang="en-US" sz="1400" dirty="0" smtClean="0">
                <a:latin typeface="Arial Rounded MT Bold" panose="020F0704030504030204" pitchFamily="34" charset="0"/>
              </a:rPr>
              <a:t>Coarse tuner range – 750kHz</a:t>
            </a:r>
          </a:p>
          <a:p>
            <a:r>
              <a:rPr lang="en-US" sz="1400" dirty="0" smtClean="0">
                <a:latin typeface="Arial Rounded MT Bold" panose="020F0704030504030204" pitchFamily="34" charset="0"/>
              </a:rPr>
              <a:t>Piezo tuner range –  &gt;10 kHz</a:t>
            </a:r>
          </a:p>
          <a:p>
            <a:endParaRPr lang="en-US" sz="1400" dirty="0">
              <a:latin typeface="Arial Rounded MT Bold" panose="020F0704030504030204" pitchFamily="34" charset="0"/>
            </a:endParaRPr>
          </a:p>
          <a:p>
            <a:r>
              <a:rPr lang="en-US" sz="1400" dirty="0" smtClean="0">
                <a:latin typeface="Arial Rounded MT Bold" panose="020F0704030504030204" pitchFamily="34" charset="0"/>
              </a:rPr>
              <a:t>Coarse tuner</a:t>
            </a:r>
          </a:p>
          <a:p>
            <a:r>
              <a:rPr lang="en-US" sz="1400" dirty="0" smtClean="0">
                <a:latin typeface="Arial Rounded MT Bold" panose="020F0704030504030204" pitchFamily="34" charset="0"/>
              </a:rPr>
              <a:t> resolution        -  10Hz/step</a:t>
            </a:r>
          </a:p>
          <a:p>
            <a:endParaRPr lang="en-US" sz="1400" dirty="0" smtClean="0">
              <a:latin typeface="Arial Rounded MT Bold" panose="020F0704030504030204" pitchFamily="34" charset="0"/>
            </a:endParaRPr>
          </a:p>
          <a:p>
            <a:r>
              <a:rPr lang="en-US" sz="1400" dirty="0" smtClean="0">
                <a:latin typeface="Arial Rounded MT Bold" panose="020F0704030504030204" pitchFamily="34" charset="0"/>
              </a:rPr>
              <a:t>Piezo tuner resolution  - 1 Hz</a:t>
            </a:r>
            <a:endParaRPr lang="en-US" sz="1400" dirty="0">
              <a:latin typeface="Arial Rounded MT Bold" panose="020F0704030504030204" pitchFamily="34" charset="0"/>
            </a:endParaRPr>
          </a:p>
        </p:txBody>
      </p:sp>
      <p:sp>
        <p:nvSpPr>
          <p:cNvPr id="12" name="Rectangle 11"/>
          <p:cNvSpPr/>
          <p:nvPr/>
        </p:nvSpPr>
        <p:spPr>
          <a:xfrm>
            <a:off x="4978952" y="2780694"/>
            <a:ext cx="2455889" cy="830997"/>
          </a:xfrm>
          <a:prstGeom prst="rect">
            <a:avLst/>
          </a:prstGeom>
          <a:solidFill>
            <a:srgbClr val="FFC000"/>
          </a:solidFill>
        </p:spPr>
        <p:txBody>
          <a:bodyPr wrap="square">
            <a:spAutoFit/>
          </a:bodyPr>
          <a:lstStyle/>
          <a:p>
            <a:r>
              <a:rPr lang="en-US" sz="1200" b="1" i="1" dirty="0"/>
              <a:t>Y. Pischalnikov, et al. “Design and Test of Compact Tuner for Narrow Bandwidth SRF Cavities”, IPAC2015, Richmond, VA, USA</a:t>
            </a:r>
          </a:p>
        </p:txBody>
      </p:sp>
      <p:sp>
        <p:nvSpPr>
          <p:cNvPr id="13" name="TextBox 12"/>
          <p:cNvSpPr txBox="1"/>
          <p:nvPr/>
        </p:nvSpPr>
        <p:spPr>
          <a:xfrm>
            <a:off x="231354" y="6587477"/>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123091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935267" y="4221189"/>
            <a:ext cx="3756500" cy="24844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40892"/>
            <a:ext cx="8229600" cy="709035"/>
          </a:xfrm>
        </p:spPr>
        <p:txBody>
          <a:bodyPr>
            <a:normAutofit fontScale="90000"/>
          </a:bodyPr>
          <a:lstStyle/>
          <a:p>
            <a:r>
              <a:rPr lang="en-US" dirty="0" smtClean="0">
                <a:latin typeface="Arial Rounded MT Bold" panose="020F0704030504030204" pitchFamily="34" charset="0"/>
              </a:rPr>
              <a:t>Tuner reliability </a:t>
            </a:r>
            <a:r>
              <a:rPr lang="en-US" dirty="0" smtClean="0">
                <a:latin typeface="Arial Rounded MT Bold" panose="020F0704030504030204" pitchFamily="34" charset="0"/>
              </a:rPr>
              <a:t/>
            </a:r>
            <a:br>
              <a:rPr lang="en-US" dirty="0" smtClean="0">
                <a:latin typeface="Arial Rounded MT Bold" panose="020F0704030504030204" pitchFamily="34" charset="0"/>
              </a:rPr>
            </a:br>
            <a:r>
              <a:rPr lang="en-US" sz="2000" dirty="0" smtClean="0">
                <a:latin typeface="Arial Rounded MT Bold" panose="020F0704030504030204" pitchFamily="34" charset="0"/>
              </a:rPr>
              <a:t>(R&amp;D program in collaboration with Phytron and PI (Physics </a:t>
            </a:r>
            <a:r>
              <a:rPr lang="en-US" sz="2000" dirty="0" err="1" smtClean="0">
                <a:latin typeface="Arial Rounded MT Bold" panose="020F0704030504030204" pitchFamily="34" charset="0"/>
              </a:rPr>
              <a:t>Instrumente</a:t>
            </a:r>
            <a:r>
              <a:rPr lang="en-US" sz="2000" dirty="0" smtClean="0">
                <a:latin typeface="Arial Rounded MT Bold" panose="020F0704030504030204" pitchFamily="34" charset="0"/>
              </a:rPr>
              <a:t>) to develop reliable active components for the tuner)</a:t>
            </a:r>
            <a:endParaRPr lang="en-US" sz="2000" dirty="0">
              <a:latin typeface="Arial Rounded MT Bold" panose="020F0704030504030204" pitchFamily="34" charset="0"/>
            </a:endParaRPr>
          </a:p>
        </p:txBody>
      </p:sp>
      <p:grpSp>
        <p:nvGrpSpPr>
          <p:cNvPr id="5" name="Group 4"/>
          <p:cNvGrpSpPr/>
          <p:nvPr/>
        </p:nvGrpSpPr>
        <p:grpSpPr>
          <a:xfrm>
            <a:off x="3493629" y="1477989"/>
            <a:ext cx="5514493" cy="2743200"/>
            <a:chOff x="410786" y="3343352"/>
            <a:chExt cx="3733800" cy="1219200"/>
          </a:xfrm>
          <a:solidFill>
            <a:srgbClr val="F79646">
              <a:lumMod val="60000"/>
              <a:lumOff val="40000"/>
            </a:srgbClr>
          </a:solidFill>
        </p:grpSpPr>
        <p:sp>
          <p:nvSpPr>
            <p:cNvPr id="6" name="Rounded Rectangle 5"/>
            <p:cNvSpPr/>
            <p:nvPr/>
          </p:nvSpPr>
          <p:spPr>
            <a:xfrm>
              <a:off x="410786" y="3343352"/>
              <a:ext cx="3733800" cy="1219200"/>
            </a:xfrm>
            <a:prstGeom prst="roundRect">
              <a:avLst/>
            </a:prstGeom>
            <a:grp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TextBox 6"/>
            <p:cNvSpPr txBox="1"/>
            <p:nvPr/>
          </p:nvSpPr>
          <p:spPr>
            <a:xfrm>
              <a:off x="709814" y="3447871"/>
              <a:ext cx="3238615" cy="697627"/>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smtClean="0">
                  <a:ln>
                    <a:noFill/>
                  </a:ln>
                  <a:solidFill>
                    <a:prstClr val="black"/>
                  </a:solidFill>
                  <a:effectLst/>
                  <a:uLnTx/>
                  <a:uFillTx/>
                </a:rPr>
                <a:t>Electromechanical Actuator </a:t>
              </a:r>
              <a:r>
                <a:rPr kumimoji="0" lang="en-GB" sz="1600" b="1" i="0" u="none" strike="noStrike" kern="0" cap="none" spc="0" normalizeH="0" baseline="0" noProof="0" dirty="0" smtClean="0">
                  <a:ln>
                    <a:noFill/>
                  </a:ln>
                  <a:solidFill>
                    <a:prstClr val="black"/>
                  </a:solidFill>
                  <a:effectLst/>
                  <a:uLnTx/>
                  <a:uFillTx/>
                </a:rPr>
                <a:t>(LVA 52-LCLS II-UHVC-X1)</a:t>
              </a:r>
              <a:r>
                <a:rPr kumimoji="0" lang="en-US" sz="1600" b="1" i="0" u="none" strike="noStrike" kern="0" cap="none" spc="0" normalizeH="0" baseline="0" noProof="0" dirty="0" smtClean="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 - Phytron stepper motor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 - Planetary gear box (1:50)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 - M12X1 spindle made form titanium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 Traveling nut made from SS with TECASINT-1041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smtClean="0">
                <a:ln>
                  <a:noFill/>
                </a:ln>
                <a:solidFill>
                  <a:prstClr val="black"/>
                </a:solidFill>
                <a:effectLst/>
                <a:uLnTx/>
                <a:uFillTx/>
              </a:endParaRPr>
            </a:p>
          </p:txBody>
        </p:sp>
      </p:grpSp>
      <p:pic>
        <p:nvPicPr>
          <p:cNvPr id="8" name="Picture 7"/>
          <p:cNvPicPr>
            <a:picLocks noChangeAspect="1"/>
          </p:cNvPicPr>
          <p:nvPr/>
        </p:nvPicPr>
        <p:blipFill>
          <a:blip r:embed="rId2"/>
          <a:stretch>
            <a:fillRect/>
          </a:stretch>
        </p:blipFill>
        <p:spPr>
          <a:xfrm>
            <a:off x="4215979" y="2904683"/>
            <a:ext cx="2255716" cy="1304657"/>
          </a:xfrm>
          <a:prstGeom prst="rect">
            <a:avLst/>
          </a:prstGeom>
        </p:spPr>
      </p:pic>
      <p:pic>
        <p:nvPicPr>
          <p:cNvPr id="4" name="Picture 3"/>
          <p:cNvPicPr>
            <a:picLocks noChangeAspect="1"/>
          </p:cNvPicPr>
          <p:nvPr/>
        </p:nvPicPr>
        <p:blipFill>
          <a:blip r:embed="rId3"/>
          <a:stretch>
            <a:fillRect/>
          </a:stretch>
        </p:blipFill>
        <p:spPr>
          <a:xfrm>
            <a:off x="160367" y="2880891"/>
            <a:ext cx="3839987" cy="2338259"/>
          </a:xfrm>
          <a:prstGeom prst="rect">
            <a:avLst/>
          </a:prstGeom>
        </p:spPr>
      </p:pic>
      <p:pic>
        <p:nvPicPr>
          <p:cNvPr id="9" name="Picture 8"/>
          <p:cNvPicPr>
            <a:picLocks noChangeAspect="1"/>
          </p:cNvPicPr>
          <p:nvPr/>
        </p:nvPicPr>
        <p:blipFill>
          <a:blip r:embed="rId4"/>
          <a:stretch>
            <a:fillRect/>
          </a:stretch>
        </p:blipFill>
        <p:spPr>
          <a:xfrm>
            <a:off x="4237422" y="4244886"/>
            <a:ext cx="2969009" cy="2359356"/>
          </a:xfrm>
          <a:prstGeom prst="rect">
            <a:avLst/>
          </a:prstGeom>
        </p:spPr>
      </p:pic>
      <p:cxnSp>
        <p:nvCxnSpPr>
          <p:cNvPr id="12" name="Straight Arrow Connector 11"/>
          <p:cNvCxnSpPr/>
          <p:nvPr/>
        </p:nvCxnSpPr>
        <p:spPr>
          <a:xfrm flipH="1">
            <a:off x="3629891" y="3300864"/>
            <a:ext cx="1569092" cy="528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1828800" y="3427312"/>
            <a:ext cx="2106467" cy="2161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583081" y="3095346"/>
            <a:ext cx="2135334" cy="923330"/>
          </a:xfrm>
          <a:prstGeom prst="rect">
            <a:avLst/>
          </a:prstGeom>
          <a:solidFill>
            <a:srgbClr val="FFFF00"/>
          </a:solidFill>
        </p:spPr>
        <p:txBody>
          <a:bodyPr wrap="square" rtlCol="0">
            <a:spAutoFit/>
          </a:bodyPr>
          <a:lstStyle/>
          <a:p>
            <a:r>
              <a:rPr lang="en-US" b="1" dirty="0" smtClean="0"/>
              <a:t>Actuator tested  for 30lifetimes of LCLS II</a:t>
            </a:r>
          </a:p>
          <a:p>
            <a:r>
              <a:rPr lang="en-US" b="1" dirty="0" smtClean="0"/>
              <a:t>(600year operation)</a:t>
            </a:r>
            <a:endParaRPr lang="en-US" b="1" dirty="0"/>
          </a:p>
        </p:txBody>
      </p:sp>
      <p:sp>
        <p:nvSpPr>
          <p:cNvPr id="17" name="TextBox 16"/>
          <p:cNvSpPr txBox="1"/>
          <p:nvPr/>
        </p:nvSpPr>
        <p:spPr>
          <a:xfrm>
            <a:off x="146035" y="1568351"/>
            <a:ext cx="3568413" cy="523220"/>
          </a:xfrm>
          <a:prstGeom prst="rect">
            <a:avLst/>
          </a:prstGeom>
          <a:solidFill>
            <a:srgbClr val="FFFF00"/>
          </a:solidFill>
        </p:spPr>
        <p:txBody>
          <a:bodyPr wrap="none" rtlCol="0">
            <a:spAutoFit/>
          </a:bodyPr>
          <a:lstStyle/>
          <a:p>
            <a:r>
              <a:rPr lang="en-US" sz="1400" b="1" dirty="0" smtClean="0"/>
              <a:t>RELIABILITY OF THE LCLS II SRF CAVITY TUNER</a:t>
            </a:r>
          </a:p>
          <a:p>
            <a:r>
              <a:rPr lang="en-US" sz="1400" b="1" dirty="0" smtClean="0"/>
              <a:t>Yu.Pischalnikov, et al. SRF 2015</a:t>
            </a:r>
            <a:endParaRPr lang="en-US" sz="1400" b="1" dirty="0"/>
          </a:p>
        </p:txBody>
      </p:sp>
      <p:sp>
        <p:nvSpPr>
          <p:cNvPr id="18" name="TextBox 17"/>
          <p:cNvSpPr txBox="1"/>
          <p:nvPr/>
        </p:nvSpPr>
        <p:spPr>
          <a:xfrm>
            <a:off x="0" y="6502580"/>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226320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549" y="1558056"/>
            <a:ext cx="4041466" cy="5026026"/>
          </a:xfrm>
          <a:prstGeom prst="rect">
            <a:avLst/>
          </a:prstGeom>
        </p:spPr>
      </p:pic>
      <p:sp>
        <p:nvSpPr>
          <p:cNvPr id="5" name="Rectangle 4"/>
          <p:cNvSpPr/>
          <p:nvPr/>
        </p:nvSpPr>
        <p:spPr>
          <a:xfrm>
            <a:off x="235527" y="22876"/>
            <a:ext cx="7523018" cy="646331"/>
          </a:xfrm>
          <a:prstGeom prst="rect">
            <a:avLst/>
          </a:prstGeom>
        </p:spPr>
        <p:txBody>
          <a:bodyPr wrap="square">
            <a:spAutoFit/>
          </a:bodyPr>
          <a:lstStyle/>
          <a:p>
            <a:pPr algn="ctr"/>
            <a:r>
              <a:rPr lang="en-US" dirty="0">
                <a:latin typeface="Arial Rounded MT Bold" panose="020F0704030504030204" pitchFamily="34" charset="0"/>
              </a:rPr>
              <a:t>High reliability of tuner components </a:t>
            </a:r>
            <a:r>
              <a:rPr lang="en-US" dirty="0" smtClean="0">
                <a:latin typeface="Arial Rounded MT Bold" panose="020F0704030504030204" pitchFamily="34" charset="0"/>
              </a:rPr>
              <a:t> (</a:t>
            </a:r>
            <a:r>
              <a:rPr lang="en-US" dirty="0">
                <a:latin typeface="Arial Rounded MT Bold" panose="020F0704030504030204" pitchFamily="34" charset="0"/>
              </a:rPr>
              <a:t>piezo-actuator)</a:t>
            </a:r>
            <a:br>
              <a:rPr lang="en-US" dirty="0">
                <a:latin typeface="Arial Rounded MT Bold" panose="020F0704030504030204" pitchFamily="34" charset="0"/>
              </a:rPr>
            </a:br>
            <a:r>
              <a:rPr lang="en-US" dirty="0">
                <a:latin typeface="Arial Rounded MT Bold" panose="020F0704030504030204" pitchFamily="34" charset="0"/>
              </a:rPr>
              <a:t>Accelerated Piezo Lifetime test at FNAL</a:t>
            </a:r>
          </a:p>
        </p:txBody>
      </p:sp>
      <p:sp>
        <p:nvSpPr>
          <p:cNvPr id="6" name="Rectangle 5"/>
          <p:cNvSpPr/>
          <p:nvPr/>
        </p:nvSpPr>
        <p:spPr>
          <a:xfrm>
            <a:off x="132549" y="717352"/>
            <a:ext cx="4041466" cy="923330"/>
          </a:xfrm>
          <a:prstGeom prst="rect">
            <a:avLst/>
          </a:prstGeom>
        </p:spPr>
        <p:txBody>
          <a:bodyPr wrap="square">
            <a:spAutoFit/>
          </a:bodyPr>
          <a:lstStyle/>
          <a:p>
            <a:r>
              <a:rPr lang="en-US" b="1" i="1" dirty="0"/>
              <a:t>Designated facility at FNAL to test piezo at the CM environment (insulated vacuum and </a:t>
            </a:r>
            <a:r>
              <a:rPr lang="en-US" b="1" i="1" dirty="0" err="1"/>
              <a:t>LHe</a:t>
            </a:r>
            <a:r>
              <a:rPr lang="en-US" b="1" i="1" dirty="0"/>
              <a:t>)</a:t>
            </a:r>
          </a:p>
        </p:txBody>
      </p:sp>
      <p:pic>
        <p:nvPicPr>
          <p:cNvPr id="7" name="Picture 6"/>
          <p:cNvPicPr>
            <a:picLocks noChangeAspect="1"/>
          </p:cNvPicPr>
          <p:nvPr/>
        </p:nvPicPr>
        <p:blipFill>
          <a:blip r:embed="rId3"/>
          <a:stretch>
            <a:fillRect/>
          </a:stretch>
        </p:blipFill>
        <p:spPr>
          <a:xfrm>
            <a:off x="4381449" y="1949808"/>
            <a:ext cx="4371211" cy="2828789"/>
          </a:xfrm>
          <a:prstGeom prst="rect">
            <a:avLst/>
          </a:prstGeom>
        </p:spPr>
      </p:pic>
      <p:pic>
        <p:nvPicPr>
          <p:cNvPr id="8" name="Picture 7"/>
          <p:cNvPicPr>
            <a:picLocks noChangeAspect="1"/>
          </p:cNvPicPr>
          <p:nvPr/>
        </p:nvPicPr>
        <p:blipFill>
          <a:blip r:embed="rId4"/>
          <a:stretch>
            <a:fillRect/>
          </a:stretch>
        </p:blipFill>
        <p:spPr>
          <a:xfrm>
            <a:off x="7045632" y="5046663"/>
            <a:ext cx="1707028" cy="1176630"/>
          </a:xfrm>
          <a:prstGeom prst="rect">
            <a:avLst/>
          </a:prstGeom>
        </p:spPr>
      </p:pic>
      <p:pic>
        <p:nvPicPr>
          <p:cNvPr id="9" name="Picture 8"/>
          <p:cNvPicPr>
            <a:picLocks noChangeAspect="1"/>
          </p:cNvPicPr>
          <p:nvPr/>
        </p:nvPicPr>
        <p:blipFill>
          <a:blip r:embed="rId5"/>
          <a:stretch>
            <a:fillRect/>
          </a:stretch>
        </p:blipFill>
        <p:spPr>
          <a:xfrm>
            <a:off x="5051779" y="1949808"/>
            <a:ext cx="3279932" cy="512108"/>
          </a:xfrm>
          <a:prstGeom prst="rect">
            <a:avLst/>
          </a:prstGeom>
        </p:spPr>
      </p:pic>
      <p:pic>
        <p:nvPicPr>
          <p:cNvPr id="10" name="Picture 9"/>
          <p:cNvPicPr>
            <a:picLocks noChangeAspect="1"/>
          </p:cNvPicPr>
          <p:nvPr/>
        </p:nvPicPr>
        <p:blipFill>
          <a:blip r:embed="rId6"/>
          <a:stretch>
            <a:fillRect/>
          </a:stretch>
        </p:blipFill>
        <p:spPr>
          <a:xfrm>
            <a:off x="4448867" y="4778597"/>
            <a:ext cx="2321912" cy="1953491"/>
          </a:xfrm>
          <a:prstGeom prst="rect">
            <a:avLst/>
          </a:prstGeom>
        </p:spPr>
      </p:pic>
      <p:sp>
        <p:nvSpPr>
          <p:cNvPr id="11" name="Rectangle 10"/>
          <p:cNvSpPr/>
          <p:nvPr/>
        </p:nvSpPr>
        <p:spPr>
          <a:xfrm>
            <a:off x="4712251" y="627218"/>
            <a:ext cx="3958988" cy="1200329"/>
          </a:xfrm>
          <a:prstGeom prst="rect">
            <a:avLst/>
          </a:prstGeom>
          <a:solidFill>
            <a:srgbClr val="FFFF00"/>
          </a:solidFill>
        </p:spPr>
        <p:txBody>
          <a:bodyPr wrap="square">
            <a:spAutoFit/>
          </a:bodyPr>
          <a:lstStyle/>
          <a:p>
            <a:r>
              <a:rPr lang="en-US" dirty="0">
                <a:latin typeface="Arial Rounded MT Bold" panose="020F0704030504030204" pitchFamily="34" charset="0"/>
              </a:rPr>
              <a:t>LCLS II Tuner piezo-stacks run  for 2.5*1010 pulses (or 125% of LCLS II expected lifetime) without any degradation or overheating</a:t>
            </a:r>
          </a:p>
        </p:txBody>
      </p:sp>
      <p:sp>
        <p:nvSpPr>
          <p:cNvPr id="12" name="TextBox 11"/>
          <p:cNvSpPr txBox="1"/>
          <p:nvPr/>
        </p:nvSpPr>
        <p:spPr>
          <a:xfrm>
            <a:off x="76087" y="6581001"/>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353167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6</a:t>
            </a:fld>
            <a:endParaRPr lang="en-US" dirty="0">
              <a:solidFill>
                <a:srgbClr val="000000"/>
              </a:solidFill>
            </a:endParaRPr>
          </a:p>
        </p:txBody>
      </p:sp>
      <p:sp>
        <p:nvSpPr>
          <p:cNvPr id="3" name="Title 2"/>
          <p:cNvSpPr>
            <a:spLocks noGrp="1"/>
          </p:cNvSpPr>
          <p:nvPr>
            <p:ph type="title"/>
          </p:nvPr>
        </p:nvSpPr>
        <p:spPr/>
        <p:txBody>
          <a:bodyPr/>
          <a:lstStyle/>
          <a:p>
            <a:r>
              <a:rPr lang="en-US" sz="2000" dirty="0" smtClean="0"/>
              <a:t>Requirements to the piezo for operation in XFEL and LCLS II</a:t>
            </a:r>
            <a:br>
              <a:rPr lang="en-US" sz="2000" dirty="0" smtClean="0"/>
            </a:br>
            <a:r>
              <a:rPr lang="en-US" sz="2000" i="1" dirty="0" smtClean="0"/>
              <a:t>Impact on the longevity of the piezo</a:t>
            </a:r>
            <a:endParaRPr lang="en-US" sz="2000" i="1" dirty="0"/>
          </a:p>
        </p:txBody>
      </p:sp>
      <p:graphicFrame>
        <p:nvGraphicFramePr>
          <p:cNvPr id="5" name="Table 4"/>
          <p:cNvGraphicFramePr>
            <a:graphicFrameLocks noGrp="1"/>
          </p:cNvGraphicFramePr>
          <p:nvPr>
            <p:extLst>
              <p:ext uri="{D42A27DB-BD31-4B8C-83A1-F6EECF244321}">
                <p14:modId xmlns:p14="http://schemas.microsoft.com/office/powerpoint/2010/main" val="1687520844"/>
              </p:ext>
            </p:extLst>
          </p:nvPr>
        </p:nvGraphicFramePr>
        <p:xfrm>
          <a:off x="0" y="1295400"/>
          <a:ext cx="7366000" cy="4046220"/>
        </p:xfrm>
        <a:graphic>
          <a:graphicData uri="http://schemas.openxmlformats.org/drawingml/2006/table">
            <a:tbl>
              <a:tblPr/>
              <a:tblGrid>
                <a:gridCol w="228600"/>
                <a:gridCol w="2781300"/>
                <a:gridCol w="1790700"/>
                <a:gridCol w="1104900"/>
                <a:gridCol w="1193800"/>
                <a:gridCol w="266700"/>
              </a:tblGrid>
              <a:tr h="177800">
                <a:tc>
                  <a:txBody>
                    <a:bodyPr/>
                    <a:lstStyle/>
                    <a:p>
                      <a:pPr algn="l" fontAlgn="b"/>
                      <a:endParaRPr lang="en-US" sz="11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r>
              <a:tr h="5842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dirty="0">
                          <a:solidFill>
                            <a:srgbClr val="000000"/>
                          </a:solidFill>
                          <a:effectLst/>
                          <a:latin typeface="Arial Rounded MT Bold"/>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effectLst/>
                          <a:latin typeface="Arial Rounded MT Bold"/>
                        </a:rPr>
                        <a:t>XFEL/</a:t>
                      </a:r>
                      <a:r>
                        <a:rPr lang="en-US" sz="1400" b="1" i="0" u="none" strike="noStrike" dirty="0" err="1" smtClean="0">
                          <a:solidFill>
                            <a:schemeClr val="accent5">
                              <a:lumMod val="75000"/>
                            </a:schemeClr>
                          </a:solidFill>
                          <a:effectLst/>
                          <a:latin typeface="Arial Rounded MT Bold"/>
                        </a:rPr>
                        <a:t>MaRIE</a:t>
                      </a:r>
                      <a:endParaRPr lang="en-US" sz="1400" b="1" i="0" u="none" strike="noStrike" dirty="0">
                        <a:solidFill>
                          <a:schemeClr val="accent5">
                            <a:lumMod val="75000"/>
                          </a:schemeClr>
                        </a:solidFill>
                        <a:effectLst/>
                        <a:latin typeface="Arial Rounded MT Bold"/>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LCLS II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FNAL-test-stand </a:t>
                      </a:r>
                      <a:r>
                        <a:rPr lang="en-US" sz="1000" b="0" i="1" u="none" strike="noStrike">
                          <a:solidFill>
                            <a:srgbClr val="000000"/>
                          </a:solidFill>
                          <a:effectLst/>
                          <a:latin typeface="Arial Rounded MT Bold"/>
                        </a:rPr>
                        <a:t>(2month) </a:t>
                      </a:r>
                      <a:endParaRPr lang="en-US" sz="1400" b="0" i="0" u="none" strike="noStrike">
                        <a:solidFill>
                          <a:srgbClr val="000000"/>
                        </a:solidFill>
                        <a:effectLst/>
                        <a:latin typeface="Arial Rounded MT Bold"/>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2159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Operation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Arial Rounded MT Bold"/>
                        </a:rPr>
                        <a:t>10/</a:t>
                      </a:r>
                      <a:r>
                        <a:rPr lang="en-US" sz="1400" b="0" i="0" u="none" strike="noStrike" dirty="0" smtClean="0">
                          <a:solidFill>
                            <a:schemeClr val="accent5">
                              <a:lumMod val="75000"/>
                            </a:schemeClr>
                          </a:solidFill>
                          <a:effectLst/>
                          <a:latin typeface="Arial Rounded MT Bold"/>
                        </a:rPr>
                        <a:t>60</a:t>
                      </a:r>
                      <a:r>
                        <a:rPr lang="en-US" sz="1400" b="0" i="0" u="none" strike="noStrike" dirty="0" smtClean="0">
                          <a:solidFill>
                            <a:srgbClr val="000000"/>
                          </a:solidFill>
                          <a:effectLst/>
                          <a:latin typeface="Arial Rounded MT Bold"/>
                        </a:rPr>
                        <a:t> </a:t>
                      </a:r>
                      <a:r>
                        <a:rPr lang="en-US" sz="1400" b="0" i="0" u="none" strike="noStrike" dirty="0">
                          <a:solidFill>
                            <a:srgbClr val="000000"/>
                          </a:solidFill>
                          <a:effectLst/>
                          <a:latin typeface="Arial Rounded MT Bold"/>
                        </a:rPr>
                        <a:t>pulses/sec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CW</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CW</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3683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Arial Rounded MT Bold"/>
                        </a:rPr>
                        <a:t>stimulus pulse, Hz</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effectLst/>
                          <a:latin typeface="Arial Rounded MT Bold"/>
                        </a:rPr>
                        <a:t>200                               </a:t>
                      </a:r>
                      <a:r>
                        <a:rPr lang="it-IT" sz="1000" b="0" i="1" u="none" strike="noStrike">
                          <a:solidFill>
                            <a:srgbClr val="000000"/>
                          </a:solidFill>
                          <a:effectLst/>
                          <a:latin typeface="Arial Rounded MT Bold"/>
                        </a:rPr>
                        <a:t>(2 sinewave per pulse) </a:t>
                      </a:r>
                      <a:endParaRPr lang="it-IT" sz="1400" b="0" i="0" u="none" strike="noStrike">
                        <a:solidFill>
                          <a:srgbClr val="000000"/>
                        </a:solidFill>
                        <a:effectLst/>
                        <a:latin typeface="Arial Rounded MT Bold"/>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40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5000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2159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Vpp, V</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120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2159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piezo stroke,[um]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0.2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0.2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2159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Rounded MT Bold"/>
                        </a:rPr>
                        <a:t>number pulses for 20 years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1E+10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2E+10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Rounded MT Bold"/>
                        </a:rPr>
                        <a:t>2E+10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4318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total stroke of piezo for  20years, [km]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effectLst/>
                          <a:latin typeface="Arial Rounded MT Bold"/>
                        </a:rPr>
                        <a:t>60/</a:t>
                      </a:r>
                      <a:r>
                        <a:rPr lang="en-US" sz="1400" b="0" i="0" u="none" strike="noStrike" dirty="0" smtClean="0">
                          <a:solidFill>
                            <a:schemeClr val="accent5">
                              <a:lumMod val="75000"/>
                            </a:schemeClr>
                          </a:solidFill>
                          <a:effectLst/>
                          <a:latin typeface="Arial Rounded MT Bold"/>
                        </a:rPr>
                        <a:t>360</a:t>
                      </a:r>
                      <a:endParaRPr lang="en-US" sz="1400" b="0" i="0" u="none" strike="noStrike" dirty="0">
                        <a:solidFill>
                          <a:schemeClr val="accent5">
                            <a:lumMod val="75000"/>
                          </a:schemeClr>
                        </a:solidFill>
                        <a:effectLst/>
                        <a:latin typeface="Arial Rounded MT Bold"/>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4318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Piezo-stack motion </a:t>
                      </a:r>
                      <a:br>
                        <a:rPr lang="en-US" sz="1400" b="0" i="0" u="none" strike="noStrike">
                          <a:solidFill>
                            <a:srgbClr val="000000"/>
                          </a:solidFill>
                          <a:effectLst/>
                          <a:latin typeface="Arial Rounded MT Bold"/>
                        </a:rPr>
                      </a:br>
                      <a:r>
                        <a:rPr lang="en-US" sz="1400" b="0" i="0" u="none" strike="noStrike">
                          <a:solidFill>
                            <a:srgbClr val="000000"/>
                          </a:solidFill>
                          <a:effectLst/>
                          <a:latin typeface="Arial Rounded MT Bold"/>
                        </a:rPr>
                        <a:t>speed (rms) (mm/s)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4.5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0.02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4318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Piezo-stack motion </a:t>
                      </a:r>
                      <a:br>
                        <a:rPr lang="en-US" sz="1400" b="0" i="0" u="none" strike="noStrike">
                          <a:solidFill>
                            <a:srgbClr val="000000"/>
                          </a:solidFill>
                          <a:effectLst/>
                          <a:latin typeface="Arial Rounded MT Bold"/>
                        </a:rPr>
                      </a:br>
                      <a:r>
                        <a:rPr lang="en-US" sz="1400" b="0" i="0" u="none" strike="noStrike">
                          <a:solidFill>
                            <a:srgbClr val="000000"/>
                          </a:solidFill>
                          <a:effectLst/>
                          <a:latin typeface="Arial Rounded MT Bold"/>
                        </a:rPr>
                        <a:t>acceleration (rms)(g)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0.6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0.0004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2159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Heat dissipation, [mW]</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effectLst/>
                          <a:latin typeface="Arial Rounded MT Bold"/>
                        </a:rPr>
                        <a:t>90/</a:t>
                      </a:r>
                      <a:r>
                        <a:rPr lang="en-US" sz="1400" b="0" i="0" u="none" strike="noStrike" dirty="0" smtClean="0">
                          <a:solidFill>
                            <a:schemeClr val="accent5">
                              <a:lumMod val="75000"/>
                            </a:schemeClr>
                          </a:solidFill>
                          <a:effectLst/>
                          <a:latin typeface="Arial Rounded MT Bold"/>
                        </a:rPr>
                        <a:t>500</a:t>
                      </a:r>
                      <a:endParaRPr lang="en-US" sz="1400" b="0" i="0" u="none" strike="noStrike" dirty="0">
                        <a:solidFill>
                          <a:schemeClr val="accent5">
                            <a:lumMod val="75000"/>
                          </a:schemeClr>
                        </a:solidFill>
                        <a:effectLst/>
                        <a:latin typeface="Arial Rounded MT Bold"/>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0.05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2286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Rounded MT Bold"/>
                        </a:rPr>
                        <a:t>Piezo  </a:t>
                      </a:r>
                      <a:r>
                        <a:rPr lang="en-US" sz="1400" b="0" i="0" u="none" strike="noStrike">
                          <a:solidFill>
                            <a:srgbClr val="000000"/>
                          </a:solidFill>
                          <a:effectLst/>
                          <a:latin typeface="Symbol"/>
                        </a:rPr>
                        <a:t>D</a:t>
                      </a:r>
                      <a:r>
                        <a:rPr lang="en-US" sz="1400" b="0" i="0" u="none" strike="noStrike">
                          <a:solidFill>
                            <a:srgbClr val="000000"/>
                          </a:solidFill>
                          <a:effectLst/>
                          <a:latin typeface="Arial Rounded MT Bold"/>
                        </a:rPr>
                        <a:t>T raised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effectLst/>
                          <a:latin typeface="Arial Rounded MT Bold"/>
                        </a:rPr>
                        <a:t>20K/ </a:t>
                      </a:r>
                      <a:r>
                        <a:rPr lang="en-US" sz="1400" b="0" i="0" u="none" strike="noStrike" dirty="0" smtClean="0">
                          <a:solidFill>
                            <a:schemeClr val="accent5">
                              <a:lumMod val="75000"/>
                            </a:schemeClr>
                          </a:solidFill>
                          <a:effectLst/>
                          <a:latin typeface="Arial Rounded MT Bold"/>
                        </a:rPr>
                        <a:t>~120K</a:t>
                      </a:r>
                      <a:endParaRPr lang="en-US" sz="1400" b="0" i="0" u="none" strike="noStrike" dirty="0">
                        <a:solidFill>
                          <a:schemeClr val="accent5">
                            <a:lumMod val="75000"/>
                          </a:schemeClr>
                        </a:solidFill>
                        <a:effectLst/>
                        <a:latin typeface="Arial Rounded MT Bold"/>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0.1K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Rounded MT Bold"/>
                        </a:rPr>
                        <a:t>2K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100" b="0"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r>
              <a:tr h="152400">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Arial Rounded MT Bold"/>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Rounded MT Bold"/>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Rounded MT Bold"/>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Rounded MT Bold"/>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7" name="Rounded Rectangle 6"/>
          <p:cNvSpPr/>
          <p:nvPr/>
        </p:nvSpPr>
        <p:spPr>
          <a:xfrm>
            <a:off x="771853" y="4876800"/>
            <a:ext cx="7463507" cy="228600"/>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 name="TextBox 3"/>
          <p:cNvSpPr txBox="1"/>
          <p:nvPr/>
        </p:nvSpPr>
        <p:spPr>
          <a:xfrm>
            <a:off x="7086600" y="4800600"/>
            <a:ext cx="1210588" cy="369332"/>
          </a:xfrm>
          <a:prstGeom prst="rect">
            <a:avLst/>
          </a:prstGeom>
          <a:noFill/>
        </p:spPr>
        <p:txBody>
          <a:bodyPr wrap="none" rtlCol="0">
            <a:spAutoFit/>
          </a:bodyPr>
          <a:lstStyle/>
          <a:p>
            <a:pPr defTabSz="914400"/>
            <a:r>
              <a:rPr lang="en-US" dirty="0" smtClean="0">
                <a:solidFill>
                  <a:srgbClr val="000000"/>
                </a:solidFill>
              </a:rPr>
              <a:t>measured</a:t>
            </a:r>
            <a:endParaRPr lang="en-US" dirty="0">
              <a:solidFill>
                <a:srgbClr val="000000"/>
              </a:solidFill>
            </a:endParaRPr>
          </a:p>
        </p:txBody>
      </p:sp>
      <p:sp>
        <p:nvSpPr>
          <p:cNvPr id="8" name="Rectangle 7"/>
          <p:cNvSpPr/>
          <p:nvPr/>
        </p:nvSpPr>
        <p:spPr>
          <a:xfrm>
            <a:off x="7058025" y="4256127"/>
            <a:ext cx="1600200" cy="400110"/>
          </a:xfrm>
          <a:prstGeom prst="rect">
            <a:avLst/>
          </a:prstGeom>
        </p:spPr>
        <p:txBody>
          <a:bodyPr wrap="square">
            <a:spAutoFit/>
          </a:bodyPr>
          <a:lstStyle/>
          <a:p>
            <a:pPr defTabSz="914400" fontAlgn="base">
              <a:spcBef>
                <a:spcPts val="1200"/>
              </a:spcBef>
              <a:spcAft>
                <a:spcPct val="0"/>
              </a:spcAft>
            </a:pPr>
            <a:r>
              <a:rPr lang="en-US" sz="1000" i="1" dirty="0" err="1">
                <a:solidFill>
                  <a:srgbClr val="000000"/>
                </a:solidFill>
                <a:latin typeface="Calibri" pitchFamily="34" charset="0"/>
                <a:ea typeface="ＭＳ Ｐゴシック" pitchFamily="-110" charset="-128"/>
              </a:rPr>
              <a:t>P</a:t>
            </a:r>
            <a:r>
              <a:rPr lang="en-US" sz="1000" i="1" baseline="-25000" dirty="0" err="1">
                <a:solidFill>
                  <a:srgbClr val="000000"/>
                </a:solidFill>
                <a:latin typeface="Calibri" pitchFamily="34" charset="0"/>
                <a:ea typeface="ＭＳ Ｐゴシック" pitchFamily="-110" charset="-128"/>
              </a:rPr>
              <a:t>av</a:t>
            </a:r>
            <a:r>
              <a:rPr lang="en-US" sz="1000" i="1" dirty="0">
                <a:solidFill>
                  <a:srgbClr val="000000"/>
                </a:solidFill>
                <a:latin typeface="Calibri" pitchFamily="34" charset="0"/>
                <a:ea typeface="ＭＳ Ｐゴシック" pitchFamily="-110" charset="-128"/>
              </a:rPr>
              <a:t>=</a:t>
            </a:r>
            <a:r>
              <a:rPr lang="en-US" sz="1000" i="1" dirty="0">
                <a:solidFill>
                  <a:srgbClr val="000000"/>
                </a:solidFill>
                <a:latin typeface="Symbol" pitchFamily="18" charset="2"/>
                <a:ea typeface="ＭＳ Ｐゴシック" pitchFamily="-110" charset="-128"/>
              </a:rPr>
              <a:t>p</a:t>
            </a:r>
            <a:r>
              <a:rPr lang="en-US" sz="1000" i="1" dirty="0">
                <a:solidFill>
                  <a:srgbClr val="000000"/>
                </a:solidFill>
                <a:latin typeface="Calibri" pitchFamily="34" charset="0"/>
                <a:ea typeface="ＭＳ Ｐゴシック" pitchFamily="-110" charset="-128"/>
              </a:rPr>
              <a:t>CU</a:t>
            </a:r>
            <a:r>
              <a:rPr lang="en-US" sz="1000" i="1" baseline="30000" dirty="0">
                <a:solidFill>
                  <a:srgbClr val="000000"/>
                </a:solidFill>
                <a:latin typeface="Calibri" pitchFamily="34" charset="0"/>
                <a:ea typeface="ＭＳ Ｐゴシック" pitchFamily="-110" charset="-128"/>
              </a:rPr>
              <a:t>2</a:t>
            </a:r>
            <a:r>
              <a:rPr lang="en-US" sz="1000" i="1" dirty="0">
                <a:solidFill>
                  <a:srgbClr val="000000"/>
                </a:solidFill>
                <a:latin typeface="Calibri" pitchFamily="34" charset="0"/>
                <a:ea typeface="ＭＳ Ｐゴシック" pitchFamily="-110" charset="-128"/>
              </a:rPr>
              <a:t>f *D,  </a:t>
            </a:r>
            <a:r>
              <a:rPr lang="en-US" sz="1000" i="1" dirty="0" smtClean="0">
                <a:solidFill>
                  <a:srgbClr val="000000"/>
                </a:solidFill>
                <a:latin typeface="Calibri" pitchFamily="34" charset="0"/>
                <a:ea typeface="ＭＳ Ｐゴシック" pitchFamily="-110" charset="-128"/>
              </a:rPr>
              <a:t>where </a:t>
            </a:r>
            <a:r>
              <a:rPr lang="en-US" sz="1000" i="1" dirty="0">
                <a:solidFill>
                  <a:srgbClr val="000000"/>
                </a:solidFill>
                <a:latin typeface="Calibri" pitchFamily="34" charset="0"/>
                <a:ea typeface="ＭＳ Ｐゴシック" pitchFamily="-110" charset="-128"/>
              </a:rPr>
              <a:t>D is dissipation Factor (~5-20%)</a:t>
            </a:r>
          </a:p>
        </p:txBody>
      </p:sp>
      <p:sp>
        <p:nvSpPr>
          <p:cNvPr id="9" name="Rounded Rectangle 8"/>
          <p:cNvSpPr/>
          <p:nvPr/>
        </p:nvSpPr>
        <p:spPr>
          <a:xfrm>
            <a:off x="609600" y="4646712"/>
            <a:ext cx="7945792" cy="230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TextBox 9"/>
          <p:cNvSpPr txBox="1"/>
          <p:nvPr/>
        </p:nvSpPr>
        <p:spPr>
          <a:xfrm>
            <a:off x="7086600" y="4564618"/>
            <a:ext cx="1479550" cy="369332"/>
          </a:xfrm>
          <a:prstGeom prst="rect">
            <a:avLst/>
          </a:prstGeom>
          <a:noFill/>
        </p:spPr>
        <p:txBody>
          <a:bodyPr wrap="square" rtlCol="0">
            <a:spAutoFit/>
          </a:bodyPr>
          <a:lstStyle/>
          <a:p>
            <a:pPr defTabSz="914400"/>
            <a:r>
              <a:rPr lang="en-US" dirty="0" smtClean="0">
                <a:solidFill>
                  <a:srgbClr val="000000"/>
                </a:solidFill>
              </a:rPr>
              <a:t>estimated</a:t>
            </a:r>
            <a:endParaRPr lang="en-US" dirty="0">
              <a:solidFill>
                <a:srgbClr val="000000"/>
              </a:solidFill>
            </a:endParaRPr>
          </a:p>
        </p:txBody>
      </p:sp>
      <p:sp>
        <p:nvSpPr>
          <p:cNvPr id="11" name="Rounded Rectangle 10"/>
          <p:cNvSpPr/>
          <p:nvPr/>
        </p:nvSpPr>
        <p:spPr>
          <a:xfrm>
            <a:off x="7086600" y="4256127"/>
            <a:ext cx="1468792" cy="4001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TextBox 11"/>
          <p:cNvSpPr txBox="1"/>
          <p:nvPr/>
        </p:nvSpPr>
        <p:spPr>
          <a:xfrm>
            <a:off x="198303" y="6475819"/>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3721269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509"/>
          </a:xfrm>
        </p:spPr>
        <p:txBody>
          <a:bodyPr>
            <a:normAutofit fontScale="90000"/>
          </a:bodyPr>
          <a:lstStyle/>
          <a:p>
            <a:r>
              <a:rPr lang="en-US" sz="2400" dirty="0" smtClean="0">
                <a:latin typeface="Arial Rounded MT Bold"/>
                <a:cs typeface="Arial Rounded MT Bold"/>
              </a:rPr>
              <a:t>FNAL experience </a:t>
            </a:r>
            <a:r>
              <a:rPr lang="en-US" sz="2400" dirty="0" smtClean="0">
                <a:latin typeface="Arial Rounded MT Bold"/>
                <a:cs typeface="Arial Rounded MT Bold"/>
              </a:rPr>
              <a:t>in the field of development algorithms for active resonance  control</a:t>
            </a:r>
            <a:endParaRPr lang="en-US" sz="2400" dirty="0">
              <a:latin typeface="Arial Rounded MT Bold"/>
              <a:cs typeface="Arial Rounded MT Bold"/>
            </a:endParaRPr>
          </a:p>
        </p:txBody>
      </p:sp>
      <p:sp>
        <p:nvSpPr>
          <p:cNvPr id="3" name="Content Placeholder 2"/>
          <p:cNvSpPr>
            <a:spLocks noGrp="1"/>
          </p:cNvSpPr>
          <p:nvPr>
            <p:ph idx="1"/>
          </p:nvPr>
        </p:nvSpPr>
        <p:spPr>
          <a:xfrm>
            <a:off x="187287" y="1066801"/>
            <a:ext cx="8769426" cy="4871291"/>
          </a:xfrm>
        </p:spPr>
        <p:txBody>
          <a:bodyPr>
            <a:normAutofit fontScale="62500" lnSpcReduction="20000"/>
          </a:bodyPr>
          <a:lstStyle/>
          <a:p>
            <a:r>
              <a:rPr lang="en-US" dirty="0" smtClean="0">
                <a:latin typeface="Arial Rounded MT Bold" panose="020F0704030504030204" pitchFamily="34" charset="0"/>
              </a:rPr>
              <a:t>Pulse machine - LFD compensation</a:t>
            </a:r>
          </a:p>
          <a:p>
            <a:pPr lvl="1"/>
            <a:r>
              <a:rPr lang="en-US" dirty="0" smtClean="0">
                <a:latin typeface="Arial Rounded MT Bold" panose="020F0704030504030204" pitchFamily="34" charset="0"/>
              </a:rPr>
              <a:t>Development and implementation of </a:t>
            </a:r>
            <a:r>
              <a:rPr lang="en-US" b="1" u="sng" dirty="0" smtClean="0">
                <a:latin typeface="Arial Rounded MT Bold" panose="020F0704030504030204" pitchFamily="34" charset="0"/>
              </a:rPr>
              <a:t>Adaptive Least Square LFD Compensation Algorithm </a:t>
            </a:r>
            <a:r>
              <a:rPr lang="en-US" dirty="0" smtClean="0">
                <a:latin typeface="Arial Rounded MT Bold" panose="020F0704030504030204" pitchFamily="34" charset="0"/>
              </a:rPr>
              <a:t>(for ILC…)/ deployed as part of control at NML (CM2)- 31.5MV/m cavities</a:t>
            </a:r>
          </a:p>
          <a:p>
            <a:pPr lvl="1"/>
            <a:r>
              <a:rPr lang="en-US" dirty="0">
                <a:latin typeface="Arial Rounded MT Bold" panose="020F0704030504030204" pitchFamily="34" charset="0"/>
              </a:rPr>
              <a:t> </a:t>
            </a:r>
            <a:r>
              <a:rPr lang="en-US" dirty="0" smtClean="0">
                <a:latin typeface="Arial Rounded MT Bold" panose="020F0704030504030204" pitchFamily="34" charset="0"/>
              </a:rPr>
              <a:t>Successfully employed during tests at DESY (FLASH/</a:t>
            </a:r>
            <a:r>
              <a:rPr lang="en-US" dirty="0" err="1" smtClean="0">
                <a:latin typeface="Arial Rounded MT Bold" panose="020F0704030504030204" pitchFamily="34" charset="0"/>
              </a:rPr>
              <a:t>EeXFEL</a:t>
            </a:r>
            <a:r>
              <a:rPr lang="en-US" dirty="0" smtClean="0">
                <a:latin typeface="Arial Rounded MT Bold" panose="020F0704030504030204" pitchFamily="34" charset="0"/>
              </a:rPr>
              <a:t>) at KEK (S1Global) for 4 different type of Tesla tuners</a:t>
            </a:r>
          </a:p>
          <a:p>
            <a:pPr lvl="1"/>
            <a:r>
              <a:rPr lang="en-US" dirty="0" smtClean="0">
                <a:latin typeface="Arial Rounded MT Bold" panose="020F0704030504030204" pitchFamily="34" charset="0"/>
              </a:rPr>
              <a:t>HINS - Illustrated for SSR1 pulse operation at 4K </a:t>
            </a:r>
          </a:p>
          <a:p>
            <a:pPr lvl="1"/>
            <a:r>
              <a:rPr lang="en-US" dirty="0" smtClean="0">
                <a:latin typeface="Arial Rounded MT Bold" panose="020F0704030504030204" pitchFamily="34" charset="0"/>
              </a:rPr>
              <a:t>Project X – operation of the 9-cell tesla cavity at 8ms pulse</a:t>
            </a:r>
          </a:p>
          <a:p>
            <a:pPr lvl="1"/>
            <a:r>
              <a:rPr lang="en-US" dirty="0" smtClean="0">
                <a:latin typeface="Arial Rounded MT Bold" panose="020F0704030504030204" pitchFamily="34" charset="0"/>
              </a:rPr>
              <a:t>PIP II – pulse operation of SSR1 &amp; 650 MHz (most challenging – cavity with bandwidth 20-30Hz ) </a:t>
            </a:r>
          </a:p>
          <a:p>
            <a:pPr marL="457200" lvl="1" indent="0">
              <a:buNone/>
            </a:pPr>
            <a:endParaRPr lang="en-US" dirty="0" smtClean="0">
              <a:latin typeface="Arial Rounded MT Bold" panose="020F0704030504030204" pitchFamily="34" charset="0"/>
            </a:endParaRPr>
          </a:p>
          <a:p>
            <a:r>
              <a:rPr lang="en-US" dirty="0" smtClean="0">
                <a:latin typeface="Arial Rounded MT Bold" panose="020F0704030504030204" pitchFamily="34" charset="0"/>
              </a:rPr>
              <a:t>CW  machine  - microphonics compensation</a:t>
            </a:r>
          </a:p>
          <a:p>
            <a:pPr lvl="1"/>
            <a:r>
              <a:rPr lang="en-US" dirty="0" smtClean="0">
                <a:latin typeface="Arial Rounded MT Bold" panose="020F0704030504030204" pitchFamily="34" charset="0"/>
              </a:rPr>
              <a:t>LCLS II project (narrow bandwidth cavity 20Hz and </a:t>
            </a:r>
            <a:r>
              <a:rPr lang="en-US" dirty="0" smtClean="0">
                <a:latin typeface="Symbol" panose="05050102010706020507" pitchFamily="18" charset="2"/>
              </a:rPr>
              <a:t>s</a:t>
            </a:r>
            <a:r>
              <a:rPr lang="en-US" i="1" baseline="-25000" dirty="0" smtClean="0">
                <a:latin typeface="Arial Rounded MT Bold" panose="020F0704030504030204" pitchFamily="34" charset="0"/>
              </a:rPr>
              <a:t>detuning</a:t>
            </a:r>
            <a:r>
              <a:rPr lang="en-US" dirty="0" smtClean="0">
                <a:latin typeface="Arial Rounded MT Bold" panose="020F0704030504030204" pitchFamily="34" charset="0"/>
              </a:rPr>
              <a:t>~1.5Hz)</a:t>
            </a:r>
          </a:p>
          <a:p>
            <a:pPr lvl="1"/>
            <a:r>
              <a:rPr lang="en-US" dirty="0" smtClean="0">
                <a:latin typeface="Arial Rounded MT Bold" panose="020F0704030504030204" pitchFamily="34" charset="0"/>
              </a:rPr>
              <a:t>Successfully illustrated at HTS(FNAL) operation of LCLS II cavity with active compensation in the range of </a:t>
            </a:r>
            <a:r>
              <a:rPr lang="en-US" dirty="0" err="1">
                <a:latin typeface="Symbol" panose="05050102010706020507" pitchFamily="18" charset="2"/>
              </a:rPr>
              <a:t>s</a:t>
            </a:r>
            <a:r>
              <a:rPr lang="en-US" i="1" baseline="-25000" dirty="0" err="1">
                <a:latin typeface="Arial Rounded MT Bold" panose="020F0704030504030204" pitchFamily="34" charset="0"/>
              </a:rPr>
              <a:t>detuning</a:t>
            </a:r>
            <a:r>
              <a:rPr lang="en-US" dirty="0">
                <a:latin typeface="Arial Rounded MT Bold" panose="020F0704030504030204" pitchFamily="34" charset="0"/>
              </a:rPr>
              <a:t> ~</a:t>
            </a:r>
            <a:r>
              <a:rPr lang="en-US" dirty="0" smtClean="0">
                <a:latin typeface="Arial Rounded MT Bold" panose="020F0704030504030204" pitchFamily="34" charset="0"/>
              </a:rPr>
              <a:t>1Hz</a:t>
            </a:r>
          </a:p>
          <a:p>
            <a:pPr lvl="2"/>
            <a:r>
              <a:rPr lang="en-US" dirty="0" smtClean="0">
                <a:latin typeface="Arial Rounded MT Bold" panose="020F0704030504030204" pitchFamily="34" charset="0"/>
              </a:rPr>
              <a:t>Combination of the several algorithm </a:t>
            </a:r>
          </a:p>
          <a:p>
            <a:pPr lvl="3"/>
            <a:r>
              <a:rPr lang="en-US" dirty="0" smtClean="0">
                <a:latin typeface="Arial Rounded MT Bold" panose="020F0704030504030204" pitchFamily="34" charset="0"/>
              </a:rPr>
              <a:t>Feed-forward ~E</a:t>
            </a:r>
            <a:r>
              <a:rPr lang="en-US" i="1" baseline="-25000" dirty="0" smtClean="0">
                <a:latin typeface="Arial Rounded MT Bold" panose="020F0704030504030204" pitchFamily="34" charset="0"/>
              </a:rPr>
              <a:t>acc</a:t>
            </a:r>
            <a:r>
              <a:rPr lang="en-US" baseline="30000" dirty="0" smtClean="0">
                <a:latin typeface="Arial Rounded MT Bold" panose="020F0704030504030204" pitchFamily="34" charset="0"/>
              </a:rPr>
              <a:t>2</a:t>
            </a:r>
            <a:r>
              <a:rPr lang="en-US" dirty="0" smtClean="0">
                <a:latin typeface="Arial Rounded MT Bold" panose="020F0704030504030204" pitchFamily="34" charset="0"/>
              </a:rPr>
              <a:t> (LFD);</a:t>
            </a:r>
          </a:p>
          <a:p>
            <a:pPr lvl="3"/>
            <a:r>
              <a:rPr lang="en-US" dirty="0" smtClean="0">
                <a:latin typeface="Arial Rounded MT Bold" panose="020F0704030504030204" pitchFamily="34" charset="0"/>
              </a:rPr>
              <a:t>Feed-back/ slow for </a:t>
            </a:r>
            <a:r>
              <a:rPr lang="en-US" dirty="0" err="1" smtClean="0">
                <a:latin typeface="Arial Rounded MT Bold" panose="020F0704030504030204" pitchFamily="34" charset="0"/>
              </a:rPr>
              <a:t>df</a:t>
            </a:r>
            <a:r>
              <a:rPr lang="en-US" dirty="0" smtClean="0">
                <a:latin typeface="Arial Rounded MT Bold" panose="020F0704030504030204" pitchFamily="34" charset="0"/>
              </a:rPr>
              <a:t>/</a:t>
            </a:r>
            <a:r>
              <a:rPr lang="en-US" dirty="0" err="1" smtClean="0">
                <a:latin typeface="Arial Rounded MT Bold" panose="020F0704030504030204" pitchFamily="34" charset="0"/>
              </a:rPr>
              <a:t>dp</a:t>
            </a:r>
            <a:r>
              <a:rPr lang="en-US" dirty="0" smtClean="0">
                <a:latin typeface="Arial Rounded MT Bold" panose="020F0704030504030204" pitchFamily="34" charset="0"/>
              </a:rPr>
              <a:t> compensation</a:t>
            </a:r>
          </a:p>
          <a:p>
            <a:pPr lvl="3"/>
            <a:r>
              <a:rPr lang="en-US" dirty="0" smtClean="0">
                <a:latin typeface="Arial Rounded MT Bold" panose="020F0704030504030204" pitchFamily="34" charset="0"/>
              </a:rPr>
              <a:t>Feed-back /fast to compensate external sources vibration</a:t>
            </a:r>
          </a:p>
        </p:txBody>
      </p:sp>
      <p:sp>
        <p:nvSpPr>
          <p:cNvPr id="4" name="Rectangle 3"/>
          <p:cNvSpPr/>
          <p:nvPr/>
        </p:nvSpPr>
        <p:spPr>
          <a:xfrm>
            <a:off x="-1" y="5803247"/>
            <a:ext cx="3652091" cy="646331"/>
          </a:xfrm>
          <a:prstGeom prst="rect">
            <a:avLst/>
          </a:prstGeom>
          <a:solidFill>
            <a:srgbClr val="FFFF00"/>
          </a:solidFill>
        </p:spPr>
        <p:txBody>
          <a:bodyPr wrap="square">
            <a:spAutoFit/>
          </a:bodyPr>
          <a:lstStyle/>
          <a:p>
            <a:r>
              <a:rPr lang="en-US" sz="1200" i="1" dirty="0"/>
              <a:t>W. Schappert, </a:t>
            </a:r>
            <a:r>
              <a:rPr lang="en-US" sz="1200" i="1" dirty="0" err="1"/>
              <a:t>Y.Pischalnikov</a:t>
            </a:r>
            <a:r>
              <a:rPr lang="en-US" sz="1200" i="1" dirty="0"/>
              <a:t>, “Adaptive Compensation for Lorentz Force Detuning in Superconducting RF Cavities”. SRF2011, Chicago, USA.</a:t>
            </a:r>
          </a:p>
        </p:txBody>
      </p:sp>
      <p:sp>
        <p:nvSpPr>
          <p:cNvPr id="5" name="Rectangle 4"/>
          <p:cNvSpPr/>
          <p:nvPr/>
        </p:nvSpPr>
        <p:spPr>
          <a:xfrm>
            <a:off x="3701667" y="5803247"/>
            <a:ext cx="2748709" cy="830997"/>
          </a:xfrm>
          <a:prstGeom prst="rect">
            <a:avLst/>
          </a:prstGeom>
          <a:solidFill>
            <a:srgbClr val="FFFF00"/>
          </a:solidFill>
        </p:spPr>
        <p:txBody>
          <a:bodyPr wrap="square">
            <a:spAutoFit/>
          </a:bodyPr>
          <a:lstStyle/>
          <a:p>
            <a:r>
              <a:rPr lang="en-US" sz="1200" i="1" dirty="0"/>
              <a:t>Y. Pischalnikov, et al., “Lorentz Force Compensation for Long Pulses in SRF cavities” IPAC2012, New Orleans, LA, USA.</a:t>
            </a:r>
          </a:p>
        </p:txBody>
      </p:sp>
      <p:sp>
        <p:nvSpPr>
          <p:cNvPr id="6" name="Rectangle 5"/>
          <p:cNvSpPr/>
          <p:nvPr/>
        </p:nvSpPr>
        <p:spPr>
          <a:xfrm>
            <a:off x="6527494" y="5753426"/>
            <a:ext cx="2352101" cy="1015663"/>
          </a:xfrm>
          <a:prstGeom prst="rect">
            <a:avLst/>
          </a:prstGeom>
          <a:solidFill>
            <a:srgbClr val="FFFF00"/>
          </a:solidFill>
        </p:spPr>
        <p:txBody>
          <a:bodyPr wrap="square">
            <a:spAutoFit/>
          </a:bodyPr>
          <a:lstStyle/>
          <a:p>
            <a:r>
              <a:rPr lang="en-US" sz="1200" i="1" dirty="0"/>
              <a:t>W.Schappert, et al., “Resonance Control for Narrow-Bandwidth, Superconducting RF Applications”., TUPB095, SRF2015, Whistler, BC, Canada</a:t>
            </a:r>
          </a:p>
        </p:txBody>
      </p:sp>
      <p:sp>
        <p:nvSpPr>
          <p:cNvPr id="7" name="TextBox 6"/>
          <p:cNvSpPr txBox="1"/>
          <p:nvPr/>
        </p:nvSpPr>
        <p:spPr>
          <a:xfrm>
            <a:off x="-1" y="6495744"/>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583255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52400"/>
            <a:ext cx="8458200" cy="762000"/>
          </a:xfrm>
          <a:solidFill>
            <a:srgbClr val="CCFFCC"/>
          </a:solidFill>
        </p:spPr>
        <p:txBody>
          <a:bodyPr>
            <a:noAutofit/>
          </a:bodyPr>
          <a:lstStyle/>
          <a:p>
            <a:r>
              <a:rPr lang="en-US" sz="2400" dirty="0" smtClean="0">
                <a:effectLst>
                  <a:outerShdw blurRad="38100" dist="38100" dir="2700000" algn="tl">
                    <a:srgbClr val="000000">
                      <a:alpha val="43137"/>
                    </a:srgbClr>
                  </a:outerShdw>
                </a:effectLst>
                <a:latin typeface="Comic Sans MS" pitchFamily="66" charset="0"/>
              </a:rPr>
              <a:t>HTS at MDB FNAL (1) </a:t>
            </a:r>
            <a:br>
              <a:rPr lang="en-US" sz="2400" dirty="0" smtClean="0">
                <a:effectLst>
                  <a:outerShdw blurRad="38100" dist="38100" dir="2700000" algn="tl">
                    <a:srgbClr val="000000">
                      <a:alpha val="43137"/>
                    </a:srgbClr>
                  </a:outerShdw>
                </a:effectLst>
                <a:latin typeface="Comic Sans MS" pitchFamily="66" charset="0"/>
              </a:rPr>
            </a:br>
            <a:r>
              <a:rPr lang="en-US" sz="2400" dirty="0" smtClean="0">
                <a:effectLst>
                  <a:outerShdw blurRad="38100" dist="38100" dir="2700000" algn="tl">
                    <a:srgbClr val="000000">
                      <a:alpha val="43137"/>
                    </a:srgbClr>
                  </a:outerShdw>
                </a:effectLst>
                <a:latin typeface="Comic Sans MS" pitchFamily="66" charset="0"/>
              </a:rPr>
              <a:t>(testing 1.3GHz (9cell) dressed cavities for CM2,3.. </a:t>
            </a:r>
            <a:endParaRPr lang="en-US" sz="2400" dirty="0">
              <a:effectLst>
                <a:outerShdw blurRad="38100" dist="38100" dir="2700000" algn="tl">
                  <a:srgbClr val="000000">
                    <a:alpha val="43137"/>
                  </a:srgbClr>
                </a:outerShdw>
              </a:effectLst>
              <a:latin typeface="Comic Sans MS" pitchFamily="66" charset="0"/>
            </a:endParaRPr>
          </a:p>
        </p:txBody>
      </p:sp>
      <p:pic>
        <p:nvPicPr>
          <p:cNvPr id="8" name="Picture 7" descr="StimulusPusle35MV"/>
          <p:cNvPicPr/>
          <p:nvPr/>
        </p:nvPicPr>
        <p:blipFill>
          <a:blip r:embed="rId3" cstate="print"/>
          <a:srcRect r="22336" b="45120"/>
          <a:stretch>
            <a:fillRect/>
          </a:stretch>
        </p:blipFill>
        <p:spPr bwMode="auto">
          <a:xfrm>
            <a:off x="609600" y="4876800"/>
            <a:ext cx="3581400" cy="1828800"/>
          </a:xfrm>
          <a:prstGeom prst="rect">
            <a:avLst/>
          </a:prstGeom>
          <a:noFill/>
          <a:ln w="9525">
            <a:noFill/>
            <a:miter lim="800000"/>
            <a:headEnd/>
            <a:tailEnd/>
          </a:ln>
        </p:spPr>
      </p:pic>
      <p:pic>
        <p:nvPicPr>
          <p:cNvPr id="9" name="Picture 8" descr="CompensationOnOff"/>
          <p:cNvPicPr/>
          <p:nvPr/>
        </p:nvPicPr>
        <p:blipFill>
          <a:blip r:embed="rId4" cstate="print"/>
          <a:srcRect/>
          <a:stretch>
            <a:fillRect/>
          </a:stretch>
        </p:blipFill>
        <p:spPr bwMode="auto">
          <a:xfrm>
            <a:off x="381000" y="1752600"/>
            <a:ext cx="4038600" cy="3124200"/>
          </a:xfrm>
          <a:prstGeom prst="rect">
            <a:avLst/>
          </a:prstGeom>
          <a:noFill/>
          <a:ln w="9525">
            <a:noFill/>
            <a:miter lim="800000"/>
            <a:headEnd/>
            <a:tailEnd/>
          </a:ln>
        </p:spPr>
      </p:pic>
      <p:sp>
        <p:nvSpPr>
          <p:cNvPr id="26" name="TextBox 25"/>
          <p:cNvSpPr txBox="1"/>
          <p:nvPr/>
        </p:nvSpPr>
        <p:spPr>
          <a:xfrm>
            <a:off x="2514600" y="3730823"/>
            <a:ext cx="1061509" cy="307777"/>
          </a:xfrm>
          <a:prstGeom prst="rect">
            <a:avLst/>
          </a:prstGeom>
          <a:noFill/>
        </p:spPr>
        <p:txBody>
          <a:bodyPr wrap="none" rtlCol="0">
            <a:spAutoFit/>
          </a:bodyPr>
          <a:lstStyle/>
          <a:p>
            <a:pPr defTabSz="914400"/>
            <a:r>
              <a:rPr lang="en-US" sz="1400" b="1" dirty="0" smtClean="0">
                <a:solidFill>
                  <a:srgbClr val="FF0000"/>
                </a:solidFill>
                <a:latin typeface="Comic Sans MS" pitchFamily="66" charset="0"/>
              </a:rPr>
              <a:t>Piezo OFF</a:t>
            </a:r>
            <a:endParaRPr lang="en-US" sz="1400" b="1" dirty="0">
              <a:solidFill>
                <a:srgbClr val="FF0000"/>
              </a:solidFill>
              <a:latin typeface="Comic Sans MS" pitchFamily="66" charset="0"/>
            </a:endParaRPr>
          </a:p>
        </p:txBody>
      </p:sp>
      <p:sp>
        <p:nvSpPr>
          <p:cNvPr id="27" name="TextBox 26"/>
          <p:cNvSpPr txBox="1"/>
          <p:nvPr/>
        </p:nvSpPr>
        <p:spPr>
          <a:xfrm>
            <a:off x="2438400" y="2892623"/>
            <a:ext cx="989373" cy="307777"/>
          </a:xfrm>
          <a:prstGeom prst="rect">
            <a:avLst/>
          </a:prstGeom>
          <a:noFill/>
        </p:spPr>
        <p:txBody>
          <a:bodyPr wrap="none" rtlCol="0">
            <a:spAutoFit/>
          </a:bodyPr>
          <a:lstStyle/>
          <a:p>
            <a:pPr defTabSz="914400"/>
            <a:r>
              <a:rPr lang="en-US" sz="1400" b="1" dirty="0" smtClean="0">
                <a:solidFill>
                  <a:srgbClr val="00B050"/>
                </a:solidFill>
                <a:latin typeface="Comic Sans MS" pitchFamily="66" charset="0"/>
              </a:rPr>
              <a:t>Piezo ON</a:t>
            </a:r>
            <a:endParaRPr lang="en-US" sz="1400" b="1" dirty="0">
              <a:solidFill>
                <a:srgbClr val="00B050"/>
              </a:solidFill>
              <a:latin typeface="Comic Sans MS" pitchFamily="66" charset="0"/>
            </a:endParaRPr>
          </a:p>
        </p:txBody>
      </p:sp>
      <p:sp>
        <p:nvSpPr>
          <p:cNvPr id="28" name="TextBox 27"/>
          <p:cNvSpPr txBox="1"/>
          <p:nvPr/>
        </p:nvSpPr>
        <p:spPr>
          <a:xfrm>
            <a:off x="381000" y="838200"/>
            <a:ext cx="8393644" cy="830997"/>
          </a:xfrm>
          <a:prstGeom prst="rect">
            <a:avLst/>
          </a:prstGeom>
          <a:noFill/>
        </p:spPr>
        <p:txBody>
          <a:bodyPr wrap="none" rtlCol="0">
            <a:spAutoFit/>
          </a:bodyPr>
          <a:lstStyle/>
          <a:p>
            <a:pPr defTabSz="914400"/>
            <a:r>
              <a:rPr lang="en-US" dirty="0" smtClean="0">
                <a:solidFill>
                  <a:prstClr val="black"/>
                </a:solidFill>
                <a:latin typeface="Comic Sans MS" pitchFamily="66" charset="0"/>
              </a:rPr>
              <a:t>LFD during 1,3ms RF-pulse (</a:t>
            </a:r>
            <a:r>
              <a:rPr lang="en-US" b="1" dirty="0" smtClean="0">
                <a:solidFill>
                  <a:prstClr val="black"/>
                </a:solidFill>
                <a:latin typeface="Comic Sans MS" pitchFamily="66" charset="0"/>
              </a:rPr>
              <a:t>Fill + </a:t>
            </a:r>
            <a:r>
              <a:rPr lang="en-US" b="1" dirty="0" err="1" smtClean="0">
                <a:solidFill>
                  <a:prstClr val="black"/>
                </a:solidFill>
                <a:latin typeface="Comic Sans MS" pitchFamily="66" charset="0"/>
              </a:rPr>
              <a:t>FlatTop</a:t>
            </a:r>
            <a:r>
              <a:rPr lang="en-US" dirty="0" smtClean="0">
                <a:solidFill>
                  <a:prstClr val="black"/>
                </a:solidFill>
                <a:latin typeface="Comic Sans MS" pitchFamily="66" charset="0"/>
              </a:rPr>
              <a:t>) was ~</a:t>
            </a:r>
            <a:r>
              <a:rPr lang="en-US" sz="2400" b="1" dirty="0" smtClean="0">
                <a:solidFill>
                  <a:srgbClr val="FF0000"/>
                </a:solidFill>
                <a:latin typeface="Comic Sans MS" pitchFamily="66" charset="0"/>
              </a:rPr>
              <a:t>2300Hz (50%-50%)</a:t>
            </a:r>
            <a:endParaRPr lang="en-US" sz="2400" b="1" dirty="0" smtClean="0">
              <a:solidFill>
                <a:srgbClr val="FF0000"/>
              </a:solidFill>
              <a:latin typeface="Comic Sans MS" pitchFamily="66" charset="0"/>
            </a:endParaRPr>
          </a:p>
          <a:p>
            <a:pPr defTabSz="914400"/>
            <a:r>
              <a:rPr lang="en-US" dirty="0" smtClean="0">
                <a:solidFill>
                  <a:prstClr val="black"/>
                </a:solidFill>
                <a:latin typeface="Comic Sans MS" pitchFamily="66" charset="0"/>
              </a:rPr>
              <a:t>LS LFD compensation  -- to less than </a:t>
            </a:r>
            <a:r>
              <a:rPr lang="en-US" sz="2400" b="1" dirty="0" smtClean="0">
                <a:solidFill>
                  <a:srgbClr val="00B050"/>
                </a:solidFill>
                <a:latin typeface="Comic Sans MS" pitchFamily="66" charset="0"/>
              </a:rPr>
              <a:t>20Hz</a:t>
            </a:r>
            <a:r>
              <a:rPr lang="en-US" dirty="0" smtClean="0">
                <a:solidFill>
                  <a:prstClr val="black"/>
                </a:solidFill>
                <a:latin typeface="Comic Sans MS" pitchFamily="66" charset="0"/>
              </a:rPr>
              <a:t> during 1,3ms pulse</a:t>
            </a:r>
            <a:endParaRPr lang="en-US" dirty="0">
              <a:solidFill>
                <a:prstClr val="black"/>
              </a:solidFill>
              <a:latin typeface="Comic Sans MS" pitchFamily="66" charset="0"/>
            </a:endParaRPr>
          </a:p>
        </p:txBody>
      </p:sp>
      <p:sp>
        <p:nvSpPr>
          <p:cNvPr id="29" name="Rectangle 28"/>
          <p:cNvSpPr/>
          <p:nvPr/>
        </p:nvSpPr>
        <p:spPr>
          <a:xfrm>
            <a:off x="5486400" y="2209800"/>
            <a:ext cx="2667000" cy="426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30" name="Picture 1083"/>
          <p:cNvPicPr>
            <a:picLocks noChangeAspect="1" noChangeArrowheads="1"/>
          </p:cNvPicPr>
          <p:nvPr/>
        </p:nvPicPr>
        <p:blipFill>
          <a:blip r:embed="rId5" cstate="print"/>
          <a:srcRect l="28504" t="30073" r="29216" b="23438"/>
          <a:stretch>
            <a:fillRect/>
          </a:stretch>
        </p:blipFill>
        <p:spPr bwMode="auto">
          <a:xfrm>
            <a:off x="5562600" y="2667000"/>
            <a:ext cx="2422991" cy="1620030"/>
          </a:xfrm>
          <a:prstGeom prst="rect">
            <a:avLst/>
          </a:prstGeom>
          <a:noFill/>
          <a:ln w="9525">
            <a:noFill/>
            <a:miter lim="800000"/>
            <a:headEnd/>
            <a:tailEnd/>
          </a:ln>
          <a:effectLst/>
        </p:spPr>
      </p:pic>
      <p:pic>
        <p:nvPicPr>
          <p:cNvPr id="31" name="Picture 30" descr="C:\Documents and Settings\hocker\My Documents\SCRF\HTS\Analysis\TB9RI018\c1.gif"/>
          <p:cNvPicPr/>
          <p:nvPr/>
        </p:nvPicPr>
        <p:blipFill>
          <a:blip r:embed="rId6" cstate="print"/>
          <a:srcRect/>
          <a:stretch>
            <a:fillRect/>
          </a:stretch>
        </p:blipFill>
        <p:spPr bwMode="auto">
          <a:xfrm>
            <a:off x="5562600" y="4343400"/>
            <a:ext cx="2438399" cy="1981200"/>
          </a:xfrm>
          <a:prstGeom prst="rect">
            <a:avLst/>
          </a:prstGeom>
          <a:noFill/>
          <a:ln w="9525">
            <a:noFill/>
            <a:miter lim="800000"/>
            <a:headEnd/>
            <a:tailEnd/>
          </a:ln>
        </p:spPr>
      </p:pic>
      <p:sp>
        <p:nvSpPr>
          <p:cNvPr id="32" name="TextBox 31"/>
          <p:cNvSpPr txBox="1"/>
          <p:nvPr/>
        </p:nvSpPr>
        <p:spPr>
          <a:xfrm>
            <a:off x="5867400" y="2209800"/>
            <a:ext cx="1606530" cy="461665"/>
          </a:xfrm>
          <a:prstGeom prst="rect">
            <a:avLst/>
          </a:prstGeom>
          <a:noFill/>
        </p:spPr>
        <p:txBody>
          <a:bodyPr wrap="none" rtlCol="0">
            <a:spAutoFit/>
          </a:bodyPr>
          <a:lstStyle/>
          <a:p>
            <a:pPr algn="ctr" defTabSz="914400"/>
            <a:r>
              <a:rPr lang="en-US" sz="1200" dirty="0" err="1" smtClean="0">
                <a:solidFill>
                  <a:prstClr val="black"/>
                </a:solidFill>
                <a:effectLst>
                  <a:outerShdw blurRad="38100" dist="38100" dir="2700000" algn="tl">
                    <a:srgbClr val="000000">
                      <a:alpha val="43137"/>
                    </a:srgbClr>
                  </a:outerShdw>
                </a:effectLst>
                <a:latin typeface="Comic Sans MS" pitchFamily="66" charset="0"/>
              </a:rPr>
              <a:t>Eacc</a:t>
            </a:r>
            <a:r>
              <a:rPr lang="en-US" sz="1200" dirty="0" smtClean="0">
                <a:solidFill>
                  <a:prstClr val="black"/>
                </a:solidFill>
                <a:effectLst>
                  <a:outerShdw blurRad="38100" dist="38100" dir="2700000" algn="tl">
                    <a:srgbClr val="000000">
                      <a:alpha val="43137"/>
                    </a:srgbClr>
                  </a:outerShdw>
                </a:effectLst>
                <a:latin typeface="Comic Sans MS" pitchFamily="66" charset="0"/>
              </a:rPr>
              <a:t>=35MV/m</a:t>
            </a:r>
          </a:p>
          <a:p>
            <a:pPr algn="ctr" defTabSz="914400"/>
            <a:r>
              <a:rPr lang="en-US" sz="1200" dirty="0" smtClean="0">
                <a:solidFill>
                  <a:prstClr val="black"/>
                </a:solidFill>
                <a:effectLst>
                  <a:outerShdw blurRad="38100" dist="38100" dir="2700000" algn="tl">
                    <a:srgbClr val="000000">
                      <a:alpha val="43137"/>
                    </a:srgbClr>
                  </a:outerShdw>
                </a:effectLst>
                <a:latin typeface="Comic Sans MS" pitchFamily="66" charset="0"/>
              </a:rPr>
              <a:t>Open loop operation</a:t>
            </a:r>
            <a:endParaRPr lang="en-US" sz="1200" dirty="0">
              <a:solidFill>
                <a:prstClr val="black"/>
              </a:solidFill>
              <a:effectLst>
                <a:outerShdw blurRad="38100" dist="38100" dir="2700000" algn="tl">
                  <a:srgbClr val="000000">
                    <a:alpha val="43137"/>
                  </a:srgbClr>
                </a:outerShdw>
              </a:effectLst>
              <a:latin typeface="Comic Sans MS" pitchFamily="66" charset="0"/>
            </a:endParaRPr>
          </a:p>
        </p:txBody>
      </p:sp>
      <p:sp>
        <p:nvSpPr>
          <p:cNvPr id="33" name="TextBox 32"/>
          <p:cNvSpPr txBox="1"/>
          <p:nvPr/>
        </p:nvSpPr>
        <p:spPr>
          <a:xfrm>
            <a:off x="6629400" y="2743200"/>
            <a:ext cx="1061509" cy="307777"/>
          </a:xfrm>
          <a:prstGeom prst="rect">
            <a:avLst/>
          </a:prstGeom>
          <a:noFill/>
        </p:spPr>
        <p:txBody>
          <a:bodyPr wrap="none" rtlCol="0">
            <a:spAutoFit/>
          </a:bodyPr>
          <a:lstStyle/>
          <a:p>
            <a:pPr defTabSz="914400"/>
            <a:r>
              <a:rPr lang="en-US" sz="1400" b="1" dirty="0" smtClean="0">
                <a:solidFill>
                  <a:srgbClr val="FF0000"/>
                </a:solidFill>
                <a:latin typeface="Comic Sans MS" pitchFamily="66" charset="0"/>
              </a:rPr>
              <a:t>Piezo OFF</a:t>
            </a:r>
            <a:endParaRPr lang="en-US" sz="1400" b="1" dirty="0">
              <a:solidFill>
                <a:srgbClr val="FF0000"/>
              </a:solidFill>
              <a:latin typeface="Comic Sans MS" pitchFamily="66" charset="0"/>
            </a:endParaRPr>
          </a:p>
        </p:txBody>
      </p:sp>
      <p:sp>
        <p:nvSpPr>
          <p:cNvPr id="34" name="TextBox 33"/>
          <p:cNvSpPr txBox="1"/>
          <p:nvPr/>
        </p:nvSpPr>
        <p:spPr>
          <a:xfrm>
            <a:off x="6705600" y="4343400"/>
            <a:ext cx="989373" cy="307777"/>
          </a:xfrm>
          <a:prstGeom prst="rect">
            <a:avLst/>
          </a:prstGeom>
          <a:noFill/>
        </p:spPr>
        <p:txBody>
          <a:bodyPr wrap="none" rtlCol="0">
            <a:spAutoFit/>
          </a:bodyPr>
          <a:lstStyle/>
          <a:p>
            <a:pPr defTabSz="914400"/>
            <a:r>
              <a:rPr lang="en-US" sz="1400" b="1" dirty="0" smtClean="0">
                <a:solidFill>
                  <a:srgbClr val="00B050"/>
                </a:solidFill>
                <a:latin typeface="Comic Sans MS" pitchFamily="66" charset="0"/>
              </a:rPr>
              <a:t>Piezo ON</a:t>
            </a:r>
            <a:endParaRPr lang="en-US" sz="1400" b="1" dirty="0">
              <a:solidFill>
                <a:srgbClr val="00B050"/>
              </a:solidFill>
              <a:latin typeface="Comic Sans MS" pitchFamily="66" charset="0"/>
            </a:endParaRPr>
          </a:p>
        </p:txBody>
      </p:sp>
      <p:pic>
        <p:nvPicPr>
          <p:cNvPr id="3" name="Picture 2"/>
          <p:cNvPicPr>
            <a:picLocks noChangeAspect="1"/>
          </p:cNvPicPr>
          <p:nvPr/>
        </p:nvPicPr>
        <p:blipFill>
          <a:blip r:embed="rId7"/>
          <a:stretch>
            <a:fillRect/>
          </a:stretch>
        </p:blipFill>
        <p:spPr>
          <a:xfrm>
            <a:off x="5141858" y="6377718"/>
            <a:ext cx="3279881" cy="453528"/>
          </a:xfrm>
          <a:prstGeom prst="rect">
            <a:avLst/>
          </a:prstGeom>
        </p:spPr>
      </p:pic>
      <p:sp>
        <p:nvSpPr>
          <p:cNvPr id="4" name="Rectangle 3"/>
          <p:cNvSpPr/>
          <p:nvPr/>
        </p:nvSpPr>
        <p:spPr>
          <a:xfrm>
            <a:off x="4284770" y="1669197"/>
            <a:ext cx="4443909" cy="369332"/>
          </a:xfrm>
          <a:prstGeom prst="rect">
            <a:avLst/>
          </a:prstGeom>
          <a:solidFill>
            <a:srgbClr val="FFFF00"/>
          </a:solidFill>
        </p:spPr>
        <p:txBody>
          <a:bodyPr wrap="none">
            <a:spAutoFit/>
          </a:bodyPr>
          <a:lstStyle/>
          <a:p>
            <a:r>
              <a:rPr lang="en-US" dirty="0">
                <a:latin typeface="Arial Rounded MT Bold" panose="020F0704030504030204" pitchFamily="34" charset="0"/>
              </a:rPr>
              <a:t>Adaptive Least Square LFD Algorithm </a:t>
            </a:r>
          </a:p>
        </p:txBody>
      </p:sp>
      <p:sp>
        <p:nvSpPr>
          <p:cNvPr id="16" name="TextBox 15"/>
          <p:cNvSpPr txBox="1"/>
          <p:nvPr/>
        </p:nvSpPr>
        <p:spPr>
          <a:xfrm>
            <a:off x="210915" y="6567100"/>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1896357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93"/>
            <a:ext cx="8478982" cy="695180"/>
          </a:xfrm>
        </p:spPr>
        <p:txBody>
          <a:bodyPr>
            <a:noAutofit/>
          </a:bodyPr>
          <a:lstStyle/>
          <a:p>
            <a:r>
              <a:rPr lang="en-US" sz="2400" dirty="0" smtClean="0">
                <a:latin typeface="Arial Rounded MT Bold" panose="020F0704030504030204" pitchFamily="34" charset="0"/>
              </a:rPr>
              <a:t>Resonance Control for Narrow Bandwidth SRF Cavities </a:t>
            </a:r>
            <a:br>
              <a:rPr lang="en-US" sz="2400" dirty="0" smtClean="0">
                <a:latin typeface="Arial Rounded MT Bold" panose="020F0704030504030204" pitchFamily="34" charset="0"/>
              </a:rPr>
            </a:br>
            <a:r>
              <a:rPr lang="en-US" sz="2400" i="1" dirty="0" smtClean="0">
                <a:latin typeface="Arial Rounded MT Bold" panose="020F0704030504030204" pitchFamily="34" charset="0"/>
              </a:rPr>
              <a:t>(LCLS II project)</a:t>
            </a:r>
            <a:endParaRPr lang="en-US" sz="2400" i="1" dirty="0">
              <a:latin typeface="Arial Rounded MT Bold" panose="020F0704030504030204" pitchFamily="34" charset="0"/>
            </a:endParaRPr>
          </a:p>
        </p:txBody>
      </p:sp>
      <p:pic>
        <p:nvPicPr>
          <p:cNvPr id="4" name="Content Placeholder 3"/>
          <p:cNvPicPr>
            <a:picLocks noGrp="1" noChangeAspect="1"/>
          </p:cNvPicPr>
          <p:nvPr>
            <p:ph idx="1"/>
          </p:nvPr>
        </p:nvPicPr>
        <p:blipFill>
          <a:blip r:embed="rId2"/>
          <a:stretch>
            <a:fillRect/>
          </a:stretch>
        </p:blipFill>
        <p:spPr>
          <a:xfrm>
            <a:off x="2671568" y="858777"/>
            <a:ext cx="6264614" cy="5431187"/>
          </a:xfrm>
          <a:prstGeom prst="rect">
            <a:avLst/>
          </a:prstGeom>
        </p:spPr>
      </p:pic>
      <p:pic>
        <p:nvPicPr>
          <p:cNvPr id="5" name="Picture 4"/>
          <p:cNvPicPr>
            <a:picLocks noChangeAspect="1"/>
          </p:cNvPicPr>
          <p:nvPr/>
        </p:nvPicPr>
        <p:blipFill>
          <a:blip r:embed="rId3"/>
          <a:stretch>
            <a:fillRect/>
          </a:stretch>
        </p:blipFill>
        <p:spPr>
          <a:xfrm>
            <a:off x="357724" y="1978187"/>
            <a:ext cx="2413318" cy="1690049"/>
          </a:xfrm>
          <a:prstGeom prst="rect">
            <a:avLst/>
          </a:prstGeom>
        </p:spPr>
      </p:pic>
      <p:sp>
        <p:nvSpPr>
          <p:cNvPr id="6" name="TextBox 5"/>
          <p:cNvSpPr txBox="1"/>
          <p:nvPr/>
        </p:nvSpPr>
        <p:spPr>
          <a:xfrm>
            <a:off x="357724" y="1427463"/>
            <a:ext cx="2731839" cy="523220"/>
          </a:xfrm>
          <a:prstGeom prst="rect">
            <a:avLst/>
          </a:prstGeom>
          <a:noFill/>
        </p:spPr>
        <p:txBody>
          <a:bodyPr wrap="square" rtlCol="0">
            <a:spAutoFit/>
          </a:bodyPr>
          <a:lstStyle/>
          <a:p>
            <a:r>
              <a:rPr lang="en-US" sz="1400" dirty="0" smtClean="0"/>
              <a:t>1. LFD feedforward compensation (piezo drive ~Eacc</a:t>
            </a:r>
            <a:r>
              <a:rPr lang="en-US" sz="1400" baseline="30000" dirty="0" smtClean="0"/>
              <a:t>2</a:t>
            </a:r>
            <a:r>
              <a:rPr lang="en-US" sz="1400" dirty="0" smtClean="0"/>
              <a:t>)</a:t>
            </a:r>
            <a:endParaRPr lang="en-US" sz="1400" dirty="0"/>
          </a:p>
        </p:txBody>
      </p:sp>
      <p:sp>
        <p:nvSpPr>
          <p:cNvPr id="7" name="TextBox 6"/>
          <p:cNvSpPr txBox="1"/>
          <p:nvPr/>
        </p:nvSpPr>
        <p:spPr>
          <a:xfrm>
            <a:off x="396928" y="3962845"/>
            <a:ext cx="2731839" cy="1169551"/>
          </a:xfrm>
          <a:prstGeom prst="rect">
            <a:avLst/>
          </a:prstGeom>
          <a:noFill/>
        </p:spPr>
        <p:txBody>
          <a:bodyPr wrap="square" rtlCol="0">
            <a:spAutoFit/>
          </a:bodyPr>
          <a:lstStyle/>
          <a:p>
            <a:r>
              <a:rPr lang="en-US" sz="1400" dirty="0" smtClean="0"/>
              <a:t>2. Slow feedback compensation (</a:t>
            </a:r>
            <a:r>
              <a:rPr lang="en-US" sz="1400" dirty="0" err="1" smtClean="0"/>
              <a:t>df</a:t>
            </a:r>
            <a:r>
              <a:rPr lang="en-US" sz="1400" dirty="0" smtClean="0"/>
              <a:t>/</a:t>
            </a:r>
            <a:r>
              <a:rPr lang="en-US" sz="1400" dirty="0" err="1" smtClean="0"/>
              <a:t>dp</a:t>
            </a:r>
            <a:r>
              <a:rPr lang="en-US" sz="1400" dirty="0" smtClean="0"/>
              <a:t> compensation)</a:t>
            </a:r>
          </a:p>
          <a:p>
            <a:pPr marL="342900" indent="-342900">
              <a:buAutoNum type="arabicPeriod"/>
            </a:pPr>
            <a:endParaRPr lang="en-US" sz="1400" dirty="0"/>
          </a:p>
          <a:p>
            <a:r>
              <a:rPr lang="en-US" sz="1400" dirty="0" smtClean="0"/>
              <a:t>3. Fast feedback – 45Hz resonance suppression</a:t>
            </a:r>
            <a:endParaRPr lang="en-US" sz="1400" dirty="0"/>
          </a:p>
        </p:txBody>
      </p:sp>
      <p:sp>
        <p:nvSpPr>
          <p:cNvPr id="8" name="TextBox 7"/>
          <p:cNvSpPr txBox="1"/>
          <p:nvPr/>
        </p:nvSpPr>
        <p:spPr>
          <a:xfrm>
            <a:off x="3503911" y="6289964"/>
            <a:ext cx="1369477" cy="276999"/>
          </a:xfrm>
          <a:prstGeom prst="rect">
            <a:avLst/>
          </a:prstGeom>
          <a:noFill/>
        </p:spPr>
        <p:txBody>
          <a:bodyPr wrap="none" rtlCol="0">
            <a:spAutoFit/>
          </a:bodyPr>
          <a:lstStyle/>
          <a:p>
            <a:r>
              <a:rPr lang="en-US" sz="1200" dirty="0" smtClean="0"/>
              <a:t>Compensation OFF</a:t>
            </a:r>
            <a:endParaRPr lang="en-US" sz="1200" dirty="0"/>
          </a:p>
        </p:txBody>
      </p:sp>
      <p:sp>
        <p:nvSpPr>
          <p:cNvPr id="9" name="TextBox 8"/>
          <p:cNvSpPr txBox="1"/>
          <p:nvPr/>
        </p:nvSpPr>
        <p:spPr>
          <a:xfrm>
            <a:off x="7566705" y="6178968"/>
            <a:ext cx="1369477" cy="276999"/>
          </a:xfrm>
          <a:prstGeom prst="rect">
            <a:avLst/>
          </a:prstGeom>
          <a:noFill/>
        </p:spPr>
        <p:txBody>
          <a:bodyPr wrap="none" rtlCol="0">
            <a:spAutoFit/>
          </a:bodyPr>
          <a:lstStyle/>
          <a:p>
            <a:r>
              <a:rPr lang="en-US" sz="1200" dirty="0" smtClean="0"/>
              <a:t>Compensation OFF</a:t>
            </a:r>
            <a:endParaRPr lang="en-US" sz="1200" dirty="0"/>
          </a:p>
        </p:txBody>
      </p:sp>
      <p:sp>
        <p:nvSpPr>
          <p:cNvPr id="10" name="TextBox 9"/>
          <p:cNvSpPr txBox="1"/>
          <p:nvPr/>
        </p:nvSpPr>
        <p:spPr>
          <a:xfrm>
            <a:off x="6289563" y="6166438"/>
            <a:ext cx="1168781" cy="276999"/>
          </a:xfrm>
          <a:prstGeom prst="rect">
            <a:avLst/>
          </a:prstGeom>
          <a:noFill/>
        </p:spPr>
        <p:txBody>
          <a:bodyPr wrap="none" rtlCol="0">
            <a:spAutoFit/>
          </a:bodyPr>
          <a:lstStyle/>
          <a:p>
            <a:r>
              <a:rPr lang="en-US" sz="1200" dirty="0" smtClean="0"/>
              <a:t>Data logging off</a:t>
            </a:r>
            <a:endParaRPr lang="en-US" sz="1200" dirty="0"/>
          </a:p>
        </p:txBody>
      </p:sp>
      <p:cxnSp>
        <p:nvCxnSpPr>
          <p:cNvPr id="12" name="Straight Arrow Connector 11"/>
          <p:cNvCxnSpPr/>
          <p:nvPr/>
        </p:nvCxnSpPr>
        <p:spPr>
          <a:xfrm>
            <a:off x="6165273" y="6566963"/>
            <a:ext cx="140143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364182" y="5334000"/>
            <a:ext cx="69273" cy="10944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7897091" y="5105263"/>
            <a:ext cx="69273" cy="10944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070390" y="3668236"/>
            <a:ext cx="1214371" cy="307777"/>
          </a:xfrm>
          <a:prstGeom prst="rect">
            <a:avLst/>
          </a:prstGeom>
          <a:noFill/>
        </p:spPr>
        <p:txBody>
          <a:bodyPr wrap="none" rtlCol="0">
            <a:spAutoFit/>
          </a:bodyPr>
          <a:lstStyle/>
          <a:p>
            <a:r>
              <a:rPr lang="en-US" sz="1400" i="1" dirty="0" smtClean="0">
                <a:solidFill>
                  <a:srgbClr val="FF0000"/>
                </a:solidFill>
                <a:latin typeface="Arial Rounded MT Bold" panose="020F0704030504030204" pitchFamily="34" charset="0"/>
              </a:rPr>
              <a:t>LCLS II goal</a:t>
            </a:r>
            <a:endParaRPr lang="en-US" sz="1400" i="1" dirty="0">
              <a:solidFill>
                <a:srgbClr val="FF0000"/>
              </a:solidFill>
              <a:latin typeface="Arial Rounded MT Bold" panose="020F0704030504030204" pitchFamily="34" charset="0"/>
            </a:endParaRPr>
          </a:p>
        </p:txBody>
      </p:sp>
      <p:sp>
        <p:nvSpPr>
          <p:cNvPr id="17" name="TextBox 16"/>
          <p:cNvSpPr txBox="1"/>
          <p:nvPr/>
        </p:nvSpPr>
        <p:spPr>
          <a:xfrm>
            <a:off x="251106" y="6565533"/>
            <a:ext cx="3979294" cy="276999"/>
          </a:xfrm>
          <a:prstGeom prst="rect">
            <a:avLst/>
          </a:prstGeom>
          <a:noFill/>
        </p:spPr>
        <p:txBody>
          <a:bodyPr wrap="none" rtlCol="0">
            <a:spAutoFit/>
          </a:bodyPr>
          <a:lstStyle/>
          <a:p>
            <a:r>
              <a:rPr lang="en-US" sz="1200" i="1" dirty="0" smtClean="0"/>
              <a:t>Yu.Pischalnikov, FNAL-</a:t>
            </a:r>
            <a:r>
              <a:rPr lang="en-US" sz="1200" i="1" dirty="0" err="1" smtClean="0"/>
              <a:t>MaRIE</a:t>
            </a:r>
            <a:r>
              <a:rPr lang="en-US" sz="1200" i="1" dirty="0" smtClean="0"/>
              <a:t> Project Meeting, March 9, 2016</a:t>
            </a:r>
            <a:endParaRPr lang="en-US" sz="1200" i="1" dirty="0"/>
          </a:p>
        </p:txBody>
      </p:sp>
    </p:spTree>
    <p:extLst>
      <p:ext uri="{BB962C8B-B14F-4D97-AF65-F5344CB8AC3E}">
        <p14:creationId xmlns:p14="http://schemas.microsoft.com/office/powerpoint/2010/main" val="705627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1652</Words>
  <Application>Microsoft Office PowerPoint</Application>
  <PresentationFormat>On-screen Show (4:3)</PresentationFormat>
  <Paragraphs>235</Paragraphs>
  <Slides>18</Slides>
  <Notes>3</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18</vt:i4>
      </vt:variant>
    </vt:vector>
  </HeadingPairs>
  <TitlesOfParts>
    <vt:vector size="34" baseType="lpstr">
      <vt:lpstr>ＭＳ Ｐゴシック</vt:lpstr>
      <vt:lpstr>Arial</vt:lpstr>
      <vt:lpstr>Arial Rounded MT Bold</vt:lpstr>
      <vt:lpstr>Calibri</vt:lpstr>
      <vt:lpstr>Calibri Light</vt:lpstr>
      <vt:lpstr>Comic Sans MS</vt:lpstr>
      <vt:lpstr>Symbol</vt:lpstr>
      <vt:lpstr>Wingdings</vt:lpstr>
      <vt:lpstr>Office Theme</vt:lpstr>
      <vt:lpstr>1_Office Theme</vt:lpstr>
      <vt:lpstr>2_Office Theme</vt:lpstr>
      <vt:lpstr>3_Office Theme</vt:lpstr>
      <vt:lpstr>4_Office Theme</vt:lpstr>
      <vt:lpstr>3_Blank</vt:lpstr>
      <vt:lpstr>5_Office Theme</vt:lpstr>
      <vt:lpstr>6_Office Theme</vt:lpstr>
      <vt:lpstr>SRF Cavities Resonance Control  FNAL experience</vt:lpstr>
      <vt:lpstr>PowerPoint Presentation</vt:lpstr>
      <vt:lpstr>LCLS II SRF Cavity tuners (designed/tested and manufactured at FNAL)</vt:lpstr>
      <vt:lpstr>Tuner reliability  (R&amp;D program in collaboration with Phytron and PI (Physics Instrumente) to develop reliable active components for the tuner)</vt:lpstr>
      <vt:lpstr>PowerPoint Presentation</vt:lpstr>
      <vt:lpstr>Requirements to the piezo for operation in XFEL and LCLS II Impact on the longevity of the piezo</vt:lpstr>
      <vt:lpstr>FNAL experience in the field of development algorithms for active resonance  control</vt:lpstr>
      <vt:lpstr>HTS at MDB FNAL (1)  (testing 1.3GHz (9cell) dressed cavities for CM2,3.. </vt:lpstr>
      <vt:lpstr>Resonance Control for Narrow Bandwidth SRF Cavities  (LCLS II project)</vt:lpstr>
      <vt:lpstr>Summary (1)</vt:lpstr>
      <vt:lpstr>Summary (2)</vt:lpstr>
      <vt:lpstr>PowerPoint Presentation</vt:lpstr>
      <vt:lpstr>Transfer Function and Field Modulation Measurements  (to build electromechanical model of the cavity/tuner system)</vt:lpstr>
      <vt:lpstr>   </vt:lpstr>
      <vt:lpstr>PowerPoint Presentation</vt:lpstr>
      <vt:lpstr>PowerPoint Presentation</vt:lpstr>
      <vt:lpstr>PowerPoint Presentation</vt:lpstr>
      <vt:lpstr>The Piezo tuner actively damped vibrations induced  by external sources. An IIR filter bank was used to isolate and reverse the phase of the particular spectral line. The phase reversed signal then fed back to the piezo tuner.</vt:lpstr>
    </vt:vector>
  </TitlesOfParts>
  <Company>FERMILAB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Yuriy  Pischalnikov</dc:creator>
  <cp:lastModifiedBy>Yuriy M. Pischalnikov x8212 13074N</cp:lastModifiedBy>
  <cp:revision>38</cp:revision>
  <dcterms:created xsi:type="dcterms:W3CDTF">2016-03-08T04:06:50Z</dcterms:created>
  <dcterms:modified xsi:type="dcterms:W3CDTF">2016-03-08T21:55:15Z</dcterms:modified>
</cp:coreProperties>
</file>