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267" r:id="rId4"/>
    <p:sldId id="270" r:id="rId5"/>
    <p:sldId id="273" r:id="rId6"/>
    <p:sldId id="271" r:id="rId7"/>
    <p:sldId id="272" r:id="rId8"/>
    <p:sldId id="269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2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65D99DE-0B84-E548-B7BA-7978C062669D}" type="datetimeFigureOut">
              <a:rPr lang="en-US"/>
              <a:pPr>
                <a:defRPr/>
              </a:pPr>
              <a:t>3/8/16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7AF8BEC-6BEC-404A-93DB-41589F819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440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7AE8E23F-BDDD-D24E-95D2-08FBD2D118A8}" type="datetimeFigureOut">
              <a:rPr lang="en-US"/>
              <a:pPr>
                <a:defRPr/>
              </a:pPr>
              <a:t>3/8/16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F24AD92-50B5-9442-BE85-9433F0AAF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54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270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9 March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E. Harms | Cryomodule Testing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389BA861-9A8F-3F49-8077-A8524619E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 March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Cryomodule Testing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C5D3-7D71-6B4E-8980-BE378D9EC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 March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Cryomodule Testing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7EEE-DB15-DE46-AF01-CAD48DCD7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1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 March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Cryomodule Testing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E847-006B-C941-9D3C-2F7C7BD717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2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 March 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Cryomodule Testing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616D-0892-294B-9D10-401B9A26B6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7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 March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Cryomodule Testing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5875C-49E3-FB43-8598-F299526B0C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0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 March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Cryomodule Testing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FB522-C928-9344-853C-B3574BBDF8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1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 March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Harms | Cryomodule Testing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ED9D3-97A4-5447-8CDC-17D119AEB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9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9 March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E. Harms | Cryomodule Testing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3C366F4-8614-EC4C-9269-5A7D7CD96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9 March 2016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E. Harms | Cryomodule Testing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350345D9-6EE1-3A41-B0FC-C978D284B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Cryomodule Testing at Fermilab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E. Harms/Accelerator Division</a:t>
            </a:r>
            <a:endParaRPr lang="en-US" dirty="0">
              <a:latin typeface="Helvetica" charset="0"/>
            </a:endParaRPr>
          </a:p>
          <a:p>
            <a:r>
              <a:rPr lang="en-US" dirty="0" err="1" smtClean="0">
                <a:latin typeface="Helvetica" charset="0"/>
              </a:rPr>
              <a:t>MaRIE</a:t>
            </a:r>
            <a:r>
              <a:rPr lang="en-US" dirty="0" smtClean="0">
                <a:latin typeface="Helvetica" charset="0"/>
              </a:rPr>
              <a:t> Team Visit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9 March 2016</a:t>
            </a:r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Introduction</a:t>
            </a:r>
            <a:endParaRPr lang="en-US" dirty="0">
              <a:latin typeface="Helvetica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Fermilab </a:t>
            </a:r>
            <a:r>
              <a:rPr lang="en-US" dirty="0" smtClean="0">
                <a:latin typeface="Helvetica" charset="0"/>
              </a:rPr>
              <a:t>has grown </a:t>
            </a:r>
            <a:r>
              <a:rPr lang="en-US" dirty="0" smtClean="0">
                <a:latin typeface="Helvetica" charset="0"/>
              </a:rPr>
              <a:t>its</a:t>
            </a:r>
            <a:r>
              <a:rPr lang="en-US" dirty="0" smtClean="0">
                <a:latin typeface="Helvetica" charset="0"/>
              </a:rPr>
              <a:t> SRF infrastructure </a:t>
            </a:r>
            <a:r>
              <a:rPr lang="en-US" dirty="0" smtClean="0">
                <a:latin typeface="Helvetica" charset="0"/>
              </a:rPr>
              <a:t>and </a:t>
            </a:r>
            <a:r>
              <a:rPr lang="en-US" dirty="0" smtClean="0">
                <a:latin typeface="Helvetica" charset="0"/>
              </a:rPr>
              <a:t>become experienced </a:t>
            </a:r>
            <a:r>
              <a:rPr lang="en-US" dirty="0" smtClean="0">
                <a:latin typeface="Helvetica" charset="0"/>
              </a:rPr>
              <a:t>in testing superconducting RF cryomodules</a:t>
            </a:r>
          </a:p>
          <a:p>
            <a:pPr lvl="1"/>
            <a:r>
              <a:rPr lang="en-US" dirty="0">
                <a:latin typeface="Helvetica" charset="0"/>
              </a:rPr>
              <a:t>S</a:t>
            </a:r>
            <a:r>
              <a:rPr lang="en-US" dirty="0" smtClean="0">
                <a:latin typeface="Helvetica" charset="0"/>
              </a:rPr>
              <a:t>ingle cavity, e.g</a:t>
            </a:r>
            <a:r>
              <a:rPr lang="en-US" dirty="0" smtClean="0">
                <a:latin typeface="Helvetica" charset="0"/>
              </a:rPr>
              <a:t>. CC-1, 2</a:t>
            </a:r>
          </a:p>
          <a:p>
            <a:pPr lvl="1"/>
            <a:r>
              <a:rPr lang="en-US" dirty="0" smtClean="0">
                <a:latin typeface="Helvetica" charset="0"/>
              </a:rPr>
              <a:t>8</a:t>
            </a:r>
            <a:r>
              <a:rPr lang="en-US" dirty="0" smtClean="0">
                <a:latin typeface="Helvetica" charset="0"/>
              </a:rPr>
              <a:t>-cavity cryomodules, e.g. CM-1, </a:t>
            </a:r>
            <a:r>
              <a:rPr lang="en-US" dirty="0" smtClean="0">
                <a:latin typeface="Helvetica" charset="0"/>
              </a:rPr>
              <a:t>2</a:t>
            </a:r>
          </a:p>
          <a:p>
            <a:pPr lvl="1"/>
            <a:r>
              <a:rPr lang="en-US" dirty="0">
                <a:latin typeface="Helvetica" charset="0"/>
              </a:rPr>
              <a:t>S</a:t>
            </a:r>
            <a:r>
              <a:rPr lang="en-US" dirty="0" smtClean="0">
                <a:latin typeface="Helvetica" charset="0"/>
              </a:rPr>
              <a:t>ome experience with e</a:t>
            </a:r>
            <a:r>
              <a:rPr lang="en-US" baseline="30000" dirty="0" smtClean="0">
                <a:latin typeface="Helvetica" charset="0"/>
              </a:rPr>
              <a:t>-</a:t>
            </a:r>
            <a:r>
              <a:rPr lang="en-US" dirty="0" smtClean="0">
                <a:latin typeface="Helvetica" charset="0"/>
              </a:rPr>
              <a:t> operation</a:t>
            </a:r>
            <a:endParaRPr lang="en-US" dirty="0" smtClean="0">
              <a:latin typeface="Helvetica" charset="0"/>
            </a:endParaRPr>
          </a:p>
          <a:p>
            <a:pPr lvl="1"/>
            <a:r>
              <a:rPr lang="en-US" dirty="0" smtClean="0">
                <a:latin typeface="Helvetica" charset="0"/>
              </a:rPr>
              <a:t>Involvement with LCLS-II is allowing us to develop </a:t>
            </a:r>
            <a:r>
              <a:rPr lang="en-US" dirty="0" smtClean="0">
                <a:latin typeface="Helvetica" charset="0"/>
              </a:rPr>
              <a:t>expertise </a:t>
            </a:r>
            <a:r>
              <a:rPr lang="en-US" dirty="0" smtClean="0">
                <a:latin typeface="Helvetica" charset="0"/>
              </a:rPr>
              <a:t>in testing Cryomodules in a </a:t>
            </a:r>
            <a:r>
              <a:rPr lang="en-US" b="1" dirty="0">
                <a:latin typeface="Helvetica" charset="0"/>
              </a:rPr>
              <a:t>P</a:t>
            </a:r>
            <a:r>
              <a:rPr lang="en-US" b="1" dirty="0" smtClean="0">
                <a:latin typeface="Helvetica" charset="0"/>
              </a:rPr>
              <a:t>roduction</a:t>
            </a:r>
            <a:r>
              <a:rPr lang="en-US" dirty="0" smtClean="0">
                <a:latin typeface="Helvetica" charset="0"/>
              </a:rPr>
              <a:t> environment</a:t>
            </a:r>
          </a:p>
          <a:p>
            <a:pPr lvl="1"/>
            <a:r>
              <a:rPr lang="en-US" dirty="0" smtClean="0">
                <a:latin typeface="Helvetica" charset="0"/>
              </a:rPr>
              <a:t>New testing facility at CMTF broadens our capabilities into the future</a:t>
            </a:r>
            <a:endParaRPr lang="en-US" dirty="0" smtClean="0">
              <a:latin typeface="Helvetica" charset="0"/>
            </a:endParaRPr>
          </a:p>
          <a:p>
            <a:pPr marL="457200" lvl="1" indent="0">
              <a:buNone/>
            </a:pPr>
            <a:endParaRPr lang="en-US" dirty="0">
              <a:latin typeface="Helvetica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9 March 2016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E. Harms</a:t>
            </a:r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Cryomodule Testing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F208215-892E-8F45-AE10-431D6A6AAB8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NML/FAST</a:t>
            </a:r>
            <a:endParaRPr lang="en-US" dirty="0">
              <a:latin typeface="Helvetica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226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Originally conceived as an ILC test (with beam) area</a:t>
            </a:r>
          </a:p>
          <a:p>
            <a:pPr lvl="1"/>
            <a:r>
              <a:rPr lang="en-US" dirty="0" smtClean="0">
                <a:latin typeface="Helvetica" charset="0"/>
              </a:rPr>
              <a:t>Operational 20 MeV electron injector - soon to be 55 MeV</a:t>
            </a:r>
          </a:p>
          <a:p>
            <a:pPr lvl="1"/>
            <a:r>
              <a:rPr lang="en-US" dirty="0" smtClean="0">
                <a:latin typeface="Helvetica" charset="0"/>
              </a:rPr>
              <a:t>Operational 8-cavity TESLA sty</a:t>
            </a:r>
            <a:r>
              <a:rPr lang="en-US" dirty="0" smtClean="0">
                <a:latin typeface="Helvetica" charset="0"/>
              </a:rPr>
              <a:t>le cryomodule (2</a:t>
            </a:r>
            <a:r>
              <a:rPr lang="en-US" baseline="30000" dirty="0" smtClean="0">
                <a:latin typeface="Helvetica" charset="0"/>
              </a:rPr>
              <a:t>nd</a:t>
            </a:r>
            <a:r>
              <a:rPr lang="en-US" dirty="0" smtClean="0">
                <a:latin typeface="Helvetica" charset="0"/>
              </a:rPr>
              <a:t> one operated here)</a:t>
            </a:r>
          </a:p>
          <a:p>
            <a:pPr lvl="1"/>
            <a:r>
              <a:rPr lang="en-US" dirty="0" smtClean="0">
                <a:latin typeface="Helvetica" charset="0"/>
              </a:rPr>
              <a:t>Build-up in progress to provide up to 300 MEV electrons, construct IOTA storage ring</a:t>
            </a: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9 March 2016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Cryomodule Testing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F208215-892E-8F45-AE10-431D6A6AAB8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3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7" name="Picture 6" descr="IMG_19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11132"/>
            <a:ext cx="2205357" cy="1340178"/>
          </a:xfrm>
          <a:prstGeom prst="rect">
            <a:avLst/>
          </a:prstGeom>
        </p:spPr>
      </p:pic>
      <p:pic>
        <p:nvPicPr>
          <p:cNvPr id="8" name="Picture 7" descr="IOTA_ASTA_schematic_cropp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772" y="4775672"/>
            <a:ext cx="3418135" cy="1375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013" y="4989496"/>
            <a:ext cx="2465387" cy="1161814"/>
          </a:xfrm>
          <a:prstGeom prst="rect">
            <a:avLst/>
          </a:prstGeom>
        </p:spPr>
      </p:pic>
      <p:pic>
        <p:nvPicPr>
          <p:cNvPr id="10" name="Picture 9" descr="http://www-visualmedia.fnal.gov/VMS_Site/gallery/stillphotos/2014/0200/14-0296-22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2" y="3577822"/>
            <a:ext cx="2465387" cy="119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116682" y="3613753"/>
            <a:ext cx="3176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kern="1200" dirty="0"/>
              <a:t>Peak CM-2 Cavity Gradients with all 8 </a:t>
            </a:r>
            <a:r>
              <a:rPr lang="en-GB" sz="1600" u="sng" kern="1200" dirty="0" smtClean="0"/>
              <a:t>powered </a:t>
            </a:r>
            <a:r>
              <a:rPr lang="en-GB" sz="1600" u="sng" kern="1200" dirty="0"/>
              <a:t>at </a:t>
            </a:r>
            <a:r>
              <a:rPr lang="en-GB" sz="1600" u="sng" kern="1200" dirty="0" smtClean="0"/>
              <a:t>once: </a:t>
            </a:r>
            <a:endParaRPr lang="en-GB" sz="1600" kern="1200" dirty="0"/>
          </a:p>
          <a:p>
            <a:pPr algn="ctr"/>
            <a:r>
              <a:rPr lang="en-GB" sz="1600" b="1" kern="1200" dirty="0" smtClean="0"/>
              <a:t>Sum </a:t>
            </a:r>
            <a:r>
              <a:rPr lang="en-GB" sz="1600" b="1" kern="1200" dirty="0"/>
              <a:t>= 258.1 </a:t>
            </a:r>
            <a:r>
              <a:rPr lang="en-GB" sz="1600" b="1" kern="1200" dirty="0" smtClean="0"/>
              <a:t>MV, Average </a:t>
            </a:r>
            <a:r>
              <a:rPr lang="en-GB" sz="1600" b="1" kern="1200" dirty="0"/>
              <a:t>= 32.2 MV/</a:t>
            </a:r>
            <a:r>
              <a:rPr lang="en-GB" sz="1600" b="1" kern="1200" dirty="0" smtClean="0"/>
              <a:t>m </a:t>
            </a:r>
            <a:r>
              <a:rPr lang="en-GB" sz="1600" kern="1200" dirty="0" smtClean="0"/>
              <a:t>(pulsed)</a:t>
            </a:r>
            <a:r>
              <a:rPr lang="en-US" sz="1600" kern="1200" dirty="0" smtClean="0"/>
              <a:t> </a:t>
            </a:r>
            <a:endParaRPr lang="en-US" sz="1600" kern="1200" dirty="0"/>
          </a:p>
        </p:txBody>
      </p:sp>
      <p:pic>
        <p:nvPicPr>
          <p:cNvPr id="12" name="Picture 11" descr="cm2gradlimit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05464"/>
            <a:ext cx="2888082" cy="284584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3287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NML/FAST</a:t>
            </a:r>
            <a:endParaRPr lang="en-US" dirty="0">
              <a:latin typeface="Helvetica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9"/>
            <a:ext cx="8672513" cy="4940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Valuable experienced gained in</a:t>
            </a:r>
          </a:p>
          <a:p>
            <a:pPr lvl="1"/>
            <a:r>
              <a:rPr lang="en-US" dirty="0">
                <a:latin typeface="Helvetica" charset="0"/>
              </a:rPr>
              <a:t>B</a:t>
            </a:r>
            <a:r>
              <a:rPr lang="en-US" dirty="0" smtClean="0">
                <a:latin typeface="Helvetica" charset="0"/>
              </a:rPr>
              <a:t>uilding a test cave (within an existing facility)</a:t>
            </a:r>
          </a:p>
          <a:p>
            <a:pPr lvl="1"/>
            <a:r>
              <a:rPr lang="en-US" dirty="0">
                <a:latin typeface="Helvetica" charset="0"/>
              </a:rPr>
              <a:t>I</a:t>
            </a:r>
            <a:r>
              <a:rPr lang="en-US" dirty="0" smtClean="0">
                <a:latin typeface="Helvetica" charset="0"/>
              </a:rPr>
              <a:t>nstalling and operating a cryomodule</a:t>
            </a:r>
          </a:p>
          <a:p>
            <a:pPr lvl="2"/>
            <a:r>
              <a:rPr lang="en-US" dirty="0">
                <a:latin typeface="Helvetica" charset="0"/>
              </a:rPr>
              <a:t>R</a:t>
            </a:r>
            <a:r>
              <a:rPr lang="en-US" dirty="0" smtClean="0">
                <a:latin typeface="Helvetica" charset="0"/>
              </a:rPr>
              <a:t>igging &amp; alignment</a:t>
            </a:r>
          </a:p>
          <a:p>
            <a:pPr lvl="2"/>
            <a:r>
              <a:rPr lang="en-US" dirty="0">
                <a:latin typeface="Helvetica" charset="0"/>
              </a:rPr>
              <a:t>V</a:t>
            </a:r>
            <a:r>
              <a:rPr lang="en-US" dirty="0" smtClean="0">
                <a:latin typeface="Helvetica" charset="0"/>
              </a:rPr>
              <a:t>acuum and cryogenics connections and leak checks</a:t>
            </a:r>
          </a:p>
          <a:p>
            <a:pPr lvl="2"/>
            <a:r>
              <a:rPr lang="en-US" dirty="0" smtClean="0">
                <a:latin typeface="Helvetica" charset="0"/>
              </a:rPr>
              <a:t>Instrumentation/Interlocks</a:t>
            </a:r>
          </a:p>
          <a:p>
            <a:pPr lvl="2"/>
            <a:r>
              <a:rPr lang="en-US" dirty="0">
                <a:latin typeface="Helvetica" charset="0"/>
              </a:rPr>
              <a:t>S</a:t>
            </a:r>
            <a:r>
              <a:rPr lang="en-US" dirty="0" smtClean="0">
                <a:latin typeface="Helvetica" charset="0"/>
              </a:rPr>
              <a:t>afety systems</a:t>
            </a:r>
          </a:p>
          <a:p>
            <a:pPr lvl="2"/>
            <a:r>
              <a:rPr lang="en-US" dirty="0" smtClean="0">
                <a:latin typeface="Helvetica" charset="0"/>
              </a:rPr>
              <a:t>RF systems – low level and high power</a:t>
            </a:r>
          </a:p>
          <a:p>
            <a:pPr lvl="2"/>
            <a:r>
              <a:rPr lang="en-US" dirty="0" smtClean="0">
                <a:latin typeface="Helvetica" charset="0"/>
              </a:rPr>
              <a:t>Controls including data management/archiving</a:t>
            </a:r>
          </a:p>
          <a:p>
            <a:pPr lvl="2"/>
            <a:r>
              <a:rPr lang="en-US" dirty="0" smtClean="0">
                <a:latin typeface="Helvetica" charset="0"/>
              </a:rPr>
              <a:t>Developing test protocols</a:t>
            </a:r>
          </a:p>
          <a:p>
            <a:pPr lvl="2"/>
            <a:r>
              <a:rPr lang="en-US" dirty="0">
                <a:latin typeface="Helvetica" charset="0"/>
              </a:rPr>
              <a:t>M</a:t>
            </a:r>
            <a:r>
              <a:rPr lang="en-US" dirty="0" smtClean="0">
                <a:latin typeface="Helvetica" charset="0"/>
              </a:rPr>
              <a:t>aking repairs – including in situ ones</a:t>
            </a:r>
          </a:p>
          <a:p>
            <a:pPr lvl="1"/>
            <a:r>
              <a:rPr lang="en-US" dirty="0" smtClean="0">
                <a:latin typeface="Helvetica" charset="0"/>
              </a:rPr>
              <a:t>CM-2 is the first cryomodule to meet the ILC gradient spec (average cavity gradient = 31.5 MV/m) </a:t>
            </a:r>
          </a:p>
          <a:p>
            <a:pPr lvl="1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9 March 2016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Cryomodule Testing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F208215-892E-8F45-AE10-431D6A6AAB8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4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2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CMTF/CMTS-1</a:t>
            </a:r>
            <a:endParaRPr lang="en-US" dirty="0">
              <a:latin typeface="Helvetica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29255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Helvetica" charset="0"/>
              </a:rPr>
              <a:t>N</a:t>
            </a:r>
            <a:r>
              <a:rPr lang="en-US" sz="2000" dirty="0" smtClean="0">
                <a:latin typeface="Helvetica" charset="0"/>
              </a:rPr>
              <a:t>ewest SRF test facility at Fermilab</a:t>
            </a:r>
          </a:p>
          <a:p>
            <a:r>
              <a:rPr lang="en-US" sz="2000" dirty="0" smtClean="0">
                <a:latin typeface="Helvetica" charset="0"/>
              </a:rPr>
              <a:t>Nearly ready for LCLS-II Cryomodule testing (April)</a:t>
            </a:r>
          </a:p>
          <a:p>
            <a:r>
              <a:rPr lang="en-US" sz="2000" dirty="0" smtClean="0">
                <a:latin typeface="Helvetica" charset="0"/>
              </a:rPr>
              <a:t>Main components include</a:t>
            </a:r>
          </a:p>
          <a:p>
            <a:pPr lvl="1"/>
            <a:r>
              <a:rPr lang="en-US" sz="2000" dirty="0" smtClean="0">
                <a:latin typeface="Helvetica" charset="0"/>
              </a:rPr>
              <a:t>2 shielded test enclosures: CMTS-1, PIXIE</a:t>
            </a:r>
          </a:p>
          <a:p>
            <a:pPr lvl="1"/>
            <a:r>
              <a:rPr lang="en-US" sz="2000" dirty="0" err="1" smtClean="0">
                <a:latin typeface="Helvetica" charset="0"/>
              </a:rPr>
              <a:t>Cryo</a:t>
            </a:r>
            <a:r>
              <a:rPr lang="en-US" sz="2000" dirty="0" smtClean="0">
                <a:latin typeface="Helvetica" charset="0"/>
              </a:rPr>
              <a:t> plant (500 W @ 2 K) and distribution system</a:t>
            </a:r>
          </a:p>
          <a:p>
            <a:pPr lvl="1"/>
            <a:r>
              <a:rPr lang="en-US" sz="2000" dirty="0" smtClean="0">
                <a:latin typeface="Helvetica" charset="0"/>
              </a:rPr>
              <a:t>Safety systems, Controls, Interlocks, LLRF, etc.</a:t>
            </a:r>
          </a:p>
          <a:p>
            <a:pPr lvl="1"/>
            <a:r>
              <a:rPr lang="en-US" sz="2000" dirty="0" smtClean="0">
                <a:latin typeface="Helvetica" charset="0"/>
              </a:rPr>
              <a:t>High Level RF provided by SLAC</a:t>
            </a:r>
          </a:p>
          <a:p>
            <a:pPr lvl="1"/>
            <a:r>
              <a:rPr lang="en-US" sz="2000" dirty="0" smtClean="0">
                <a:latin typeface="Helvetica" charset="0"/>
              </a:rPr>
              <a:t>Clean room</a:t>
            </a:r>
          </a:p>
          <a:p>
            <a:pPr lvl="1"/>
            <a:endParaRPr lang="en-US" sz="2000" dirty="0" smtClean="0">
              <a:latin typeface="Helvetica" charset="0"/>
            </a:endParaRPr>
          </a:p>
          <a:p>
            <a:endParaRPr lang="en-US" sz="2000" dirty="0" smtClean="0">
              <a:latin typeface="Helvetica" charset="0"/>
            </a:endParaRPr>
          </a:p>
          <a:p>
            <a:pPr lvl="1"/>
            <a:endParaRPr lang="en-US" sz="2000" dirty="0">
              <a:latin typeface="Helvetica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9 March 2016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Cryomodule Testing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F208215-892E-8F45-AE10-431D6A6AAB8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5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3968573"/>
            <a:ext cx="3463713" cy="2277845"/>
          </a:xfrm>
          <a:prstGeom prst="rect">
            <a:avLst/>
          </a:prstGeom>
        </p:spPr>
      </p:pic>
      <p:pic>
        <p:nvPicPr>
          <p:cNvPr id="25" name="Picture 24" descr="CMTFlay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6200" y="6934200"/>
            <a:ext cx="10134600" cy="6791516"/>
          </a:xfrm>
          <a:prstGeom prst="rect">
            <a:avLst/>
          </a:prstGeom>
        </p:spPr>
      </p:pic>
      <p:pic>
        <p:nvPicPr>
          <p:cNvPr id="26" name="Picture 25" descr="CMTFlay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692" y="3606488"/>
            <a:ext cx="3939421" cy="263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5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CMTS-1</a:t>
            </a:r>
            <a:endParaRPr lang="en-US" dirty="0">
              <a:latin typeface="Helvetica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9 March 2016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Cryomodule Testing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F208215-892E-8F45-AE10-431D6A6AAB8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6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8" name="Picture 7" descr="IMG_41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138" y="4152953"/>
            <a:ext cx="2735262" cy="2051446"/>
          </a:xfrm>
          <a:prstGeom prst="rect">
            <a:avLst/>
          </a:prstGeom>
        </p:spPr>
      </p:pic>
      <p:pic>
        <p:nvPicPr>
          <p:cNvPr id="4" name="Picture 3" descr="IMG_1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3" y="4152953"/>
            <a:ext cx="1538585" cy="2051446"/>
          </a:xfrm>
          <a:prstGeom prst="rect">
            <a:avLst/>
          </a:prstGeom>
        </p:spPr>
      </p:pic>
      <p:pic>
        <p:nvPicPr>
          <p:cNvPr id="5" name="Picture 4" descr="IMG_13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05111"/>
            <a:ext cx="3546430" cy="1999288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31099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LCLS-II testing will require</a:t>
            </a:r>
          </a:p>
          <a:p>
            <a:pPr lvl="1"/>
            <a:r>
              <a:rPr lang="en-US" dirty="0" smtClean="0">
                <a:latin typeface="Helvetica" charset="0"/>
              </a:rPr>
              <a:t>28-day testing turnaround (~11 days of cold operation)</a:t>
            </a:r>
          </a:p>
          <a:p>
            <a:pPr lvl="1"/>
            <a:r>
              <a:rPr lang="en-US" dirty="0" smtClean="0">
                <a:latin typeface="Helvetica" charset="0"/>
              </a:rPr>
              <a:t>CW operation of cryomodules</a:t>
            </a:r>
          </a:p>
          <a:p>
            <a:pPr lvl="1"/>
            <a:r>
              <a:rPr lang="en-US" dirty="0">
                <a:latin typeface="Helvetica" charset="0"/>
              </a:rPr>
              <a:t>L</a:t>
            </a:r>
            <a:r>
              <a:rPr lang="en-US" dirty="0" smtClean="0">
                <a:latin typeface="Helvetica" charset="0"/>
              </a:rPr>
              <a:t>ow ambient magnetic environment</a:t>
            </a:r>
          </a:p>
          <a:p>
            <a:pPr lvl="1"/>
            <a:r>
              <a:rPr lang="en-US" dirty="0" smtClean="0">
                <a:latin typeface="Helvetica" charset="0"/>
              </a:rPr>
              <a:t>Flexibility: both 1.3 &amp; 3.9 GHz cryomodules</a:t>
            </a:r>
          </a:p>
          <a:p>
            <a:r>
              <a:rPr lang="en-US" dirty="0">
                <a:latin typeface="Helvetica" charset="0"/>
              </a:rPr>
              <a:t>T</a:t>
            </a:r>
            <a:r>
              <a:rPr lang="en-US" dirty="0" smtClean="0">
                <a:latin typeface="Helvetica" charset="0"/>
              </a:rPr>
              <a:t>est stand can be repurposed for future needs: PIP-II, etc. </a:t>
            </a:r>
          </a:p>
          <a:p>
            <a:endParaRPr lang="en-US" dirty="0" smtClean="0">
              <a:latin typeface="Helvetica" charset="0"/>
            </a:endParaRPr>
          </a:p>
          <a:p>
            <a:pPr lvl="1"/>
            <a:endParaRPr lang="en-US" dirty="0" smtClean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2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Summary</a:t>
            </a:r>
            <a:endParaRPr lang="en-US" dirty="0">
              <a:latin typeface="Helvetica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Fermilab </a:t>
            </a:r>
            <a:r>
              <a:rPr lang="en-US" dirty="0" smtClean="0">
                <a:latin typeface="Helvetica" charset="0"/>
              </a:rPr>
              <a:t>has </a:t>
            </a:r>
            <a:r>
              <a:rPr lang="en-US" dirty="0" smtClean="0">
                <a:latin typeface="Helvetica" charset="0"/>
              </a:rPr>
              <a:t>developed and demonstrated its ability to test fully-built cryomodules</a:t>
            </a:r>
          </a:p>
          <a:p>
            <a:r>
              <a:rPr lang="en-US" dirty="0">
                <a:latin typeface="Helvetica" charset="0"/>
              </a:rPr>
              <a:t>E</a:t>
            </a:r>
            <a:r>
              <a:rPr lang="en-US" dirty="0" smtClean="0">
                <a:latin typeface="Helvetica" charset="0"/>
              </a:rPr>
              <a:t>xcellent performance achieved</a:t>
            </a:r>
          </a:p>
          <a:p>
            <a:r>
              <a:rPr lang="en-US" dirty="0" smtClean="0">
                <a:latin typeface="Helvetica" charset="0"/>
              </a:rPr>
              <a:t>Mature infrastructure in multiple locations</a:t>
            </a:r>
          </a:p>
          <a:p>
            <a:r>
              <a:rPr lang="en-US" dirty="0" smtClean="0">
                <a:latin typeface="Helvetica" charset="0"/>
              </a:rPr>
              <a:t>Capable and well-trained staff in the varied disciplines</a:t>
            </a:r>
          </a:p>
          <a:p>
            <a:r>
              <a:rPr lang="en-US" dirty="0" smtClean="0">
                <a:latin typeface="Helvetica" charset="0"/>
              </a:rPr>
              <a:t>Ramping up for LCLS-II Production testing will grow capabilities even more</a:t>
            </a:r>
          </a:p>
          <a:p>
            <a:r>
              <a:rPr lang="en-US" dirty="0" smtClean="0">
                <a:latin typeface="Helvetica" charset="0"/>
              </a:rPr>
              <a:t>This afternoon’s tour will allow you to see these facilities</a:t>
            </a:r>
            <a:endParaRPr lang="en-US" dirty="0" smtClean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9 March 2016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E. Harms | Cryomodule Testing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F208215-892E-8F45-AE10-431D6A6AAB8E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7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0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2582</TotalTime>
  <Words>488</Words>
  <Application>Microsoft Macintosh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FermilabTemplate</vt:lpstr>
      <vt:lpstr>Fermilab: Footer Only</vt:lpstr>
      <vt:lpstr>Cryomodule Testing at Fermilab</vt:lpstr>
      <vt:lpstr>Introduction</vt:lpstr>
      <vt:lpstr>NML/FAST</vt:lpstr>
      <vt:lpstr>NML/FAST</vt:lpstr>
      <vt:lpstr>CMTF/CMTS-1</vt:lpstr>
      <vt:lpstr>CMTS-1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Elvin Harms</cp:lastModifiedBy>
  <cp:revision>169</cp:revision>
  <cp:lastPrinted>2014-01-20T19:40:21Z</cp:lastPrinted>
  <dcterms:created xsi:type="dcterms:W3CDTF">2014-01-03T20:18:13Z</dcterms:created>
  <dcterms:modified xsi:type="dcterms:W3CDTF">2016-03-08T20:52:33Z</dcterms:modified>
</cp:coreProperties>
</file>